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490" r:id="rId2"/>
    <p:sldId id="445" r:id="rId3"/>
    <p:sldId id="478" r:id="rId4"/>
    <p:sldId id="477" r:id="rId5"/>
    <p:sldId id="479" r:id="rId6"/>
    <p:sldId id="480" r:id="rId7"/>
    <p:sldId id="481" r:id="rId8"/>
    <p:sldId id="466" r:id="rId9"/>
    <p:sldId id="482" r:id="rId10"/>
    <p:sldId id="461" r:id="rId11"/>
    <p:sldId id="485" r:id="rId12"/>
    <p:sldId id="486" r:id="rId13"/>
    <p:sldId id="487" r:id="rId14"/>
    <p:sldId id="484" r:id="rId15"/>
    <p:sldId id="488" r:id="rId16"/>
    <p:sldId id="462" r:id="rId17"/>
  </p:sldIdLst>
  <p:sldSz cx="9144000" cy="6858000" type="screen4x3"/>
  <p:notesSz cx="6858000" cy="9144000"/>
  <p:embeddedFontLst>
    <p:embeddedFont>
      <p:font typeface="VNI-Times" pitchFamily="2" charset="0"/>
      <p:regular r:id="rId19"/>
      <p:bold r:id="rId20"/>
      <p:italic r:id="rId21"/>
      <p:boldItalic r:id="rId22"/>
    </p:embeddedFont>
    <p:embeddedFont>
      <p:font typeface="Cambria Math" panose="02040503050406030204" pitchFamily="18" charset="0"/>
      <p:regular r:id="rId23"/>
    </p:embeddedFont>
  </p:embeddedFont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2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FFFF"/>
    <a:srgbClr val="9900CC"/>
    <a:srgbClr val="00CC00"/>
    <a:srgbClr val="0099CC"/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3"/>
    <p:restoredTop sz="93673"/>
  </p:normalViewPr>
  <p:slideViewPr>
    <p:cSldViewPr showGuides="1">
      <p:cViewPr varScale="1">
        <p:scale>
          <a:sx n="70" d="100"/>
          <a:sy n="70" d="100"/>
        </p:scale>
        <p:origin x="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5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5124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8974F1-05D8-4F13-97DD-09D333FD7F8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rPr>
              <a:t>‹#›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578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4" name="Notes Placeholder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28675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non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en-US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10</a:t>
            </a:fld>
            <a:endParaRPr lang="en-US" alt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8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 shadeToTitle="1">
        <a:gradFill rotWithShape="0">
          <a:gsLst>
            <a:gs pos="0">
              <a:srgbClr val="FFFFFF"/>
            </a:gs>
            <a:gs pos="100000">
              <a:srgbClr val="FFFFC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6B4CADC-972F-4B4E-8E8A-0CB7CE052732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10/8/2021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ADC2B85-459D-4AF5-A860-9AE439F3902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FFFFC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CC8341-C40F-4847-A712-B388E1E6444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2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26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40.wmf"/><Relationship Id="rId26" Type="http://schemas.openxmlformats.org/officeDocument/2006/relationships/oleObject" Target="../embeddings/oleObject31.bin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26.bin"/><Relationship Id="rId25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29" Type="http://schemas.openxmlformats.org/officeDocument/2006/relationships/image" Target="../media/image4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3.bin"/><Relationship Id="rId24" Type="http://schemas.openxmlformats.org/officeDocument/2006/relationships/oleObject" Target="../embeddings/oleObject30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28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27.bin"/><Relationship Id="rId31" Type="http://schemas.openxmlformats.org/officeDocument/2006/relationships/image" Target="../media/image4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Relationship Id="rId27" Type="http://schemas.openxmlformats.org/officeDocument/2006/relationships/image" Target="../media/image44.wmf"/><Relationship Id="rId30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4.jpeg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AD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45075"/>
            <a:ext cx="23114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5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15737">
            <a:off x="131763" y="55563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4724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7178789" y="109442"/>
            <a:ext cx="1947958" cy="194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2590800"/>
            <a:ext cx="8229600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spcFirstLastPara="1">
            <a:prstTxWarp prst="textCanDown">
              <a:avLst/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TIẾT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7+8     LUYỆN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216D4-7CD5-4683-BCBC-81FCB1FA5A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reeform 36877"/>
          <p:cNvSpPr/>
          <p:nvPr/>
        </p:nvSpPr>
        <p:spPr>
          <a:xfrm>
            <a:off x="2706688" y="1411288"/>
            <a:ext cx="1203325" cy="1908175"/>
          </a:xfrm>
          <a:custGeom>
            <a:avLst/>
            <a:gdLst/>
            <a:ahLst/>
            <a:cxnLst>
              <a:cxn ang="0">
                <a:pos x="902611" y="1907733"/>
              </a:cxn>
              <a:cxn ang="0">
                <a:pos x="261757" y="1154259"/>
              </a:cxn>
              <a:cxn ang="0">
                <a:pos x="559619" y="400784"/>
              </a:cxn>
              <a:cxn ang="0">
                <a:pos x="0" y="0"/>
              </a:cxn>
            </a:cxnLst>
            <a:rect l="0" t="0" r="0" b="0"/>
            <a:pathLst>
              <a:path w="1604210" h="1909011">
                <a:moveTo>
                  <a:pt x="1604210" y="1909011"/>
                </a:moveTo>
                <a:cubicBezTo>
                  <a:pt x="1089526" y="1795379"/>
                  <a:pt x="566821" y="1406358"/>
                  <a:pt x="465221" y="1155032"/>
                </a:cubicBezTo>
                <a:cubicBezTo>
                  <a:pt x="363621" y="903706"/>
                  <a:pt x="1072147" y="593558"/>
                  <a:pt x="994610" y="401053"/>
                </a:cubicBezTo>
                <a:cubicBezTo>
                  <a:pt x="917073" y="208548"/>
                  <a:pt x="0" y="0"/>
                  <a:pt x="0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0" name="Freeform 62"/>
          <p:cNvSpPr/>
          <p:nvPr/>
        </p:nvSpPr>
        <p:spPr>
          <a:xfrm rot="-1211742">
            <a:off x="2662238" y="2798763"/>
            <a:ext cx="1274762" cy="1004887"/>
          </a:xfrm>
          <a:custGeom>
            <a:avLst/>
            <a:gdLst/>
            <a:ahLst/>
            <a:cxnLst>
              <a:cxn ang="0">
                <a:pos x="956196" y="895260"/>
              </a:cxn>
              <a:cxn ang="0">
                <a:pos x="641989" y="1003717"/>
              </a:cxn>
              <a:cxn ang="0">
                <a:pos x="351245" y="830428"/>
              </a:cxn>
              <a:cxn ang="0">
                <a:pos x="455575" y="283928"/>
              </a:cxn>
              <a:cxn ang="0">
                <a:pos x="0" y="0"/>
              </a:cxn>
            </a:cxnLst>
            <a:rect l="0" t="0" r="0" b="0"/>
            <a:pathLst>
              <a:path w="1700412" h="1006633">
                <a:moveTo>
                  <a:pt x="1700412" y="897024"/>
                </a:moveTo>
                <a:cubicBezTo>
                  <a:pt x="1578570" y="934343"/>
                  <a:pt x="1117971" y="979744"/>
                  <a:pt x="1141655" y="1005694"/>
                </a:cubicBezTo>
                <a:cubicBezTo>
                  <a:pt x="944054" y="1015198"/>
                  <a:pt x="679871" y="952265"/>
                  <a:pt x="624621" y="832064"/>
                </a:cubicBezTo>
                <a:cubicBezTo>
                  <a:pt x="569371" y="711863"/>
                  <a:pt x="887690" y="476992"/>
                  <a:pt x="810153" y="284487"/>
                </a:cubicBezTo>
                <a:cubicBezTo>
                  <a:pt x="732616" y="91982"/>
                  <a:pt x="0" y="0"/>
                  <a:pt x="0" y="0"/>
                </a:cubicBezTo>
              </a:path>
            </a:pathLst>
          </a:custGeom>
          <a:noFill/>
          <a:ln w="57150" cap="flat" cmpd="sng">
            <a:solidFill>
              <a:srgbClr val="00CC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1" name="Freeform 8"/>
          <p:cNvSpPr/>
          <p:nvPr/>
        </p:nvSpPr>
        <p:spPr>
          <a:xfrm>
            <a:off x="1941513" y="3463925"/>
            <a:ext cx="1990725" cy="1258888"/>
          </a:xfrm>
          <a:custGeom>
            <a:avLst/>
            <a:gdLst/>
            <a:ahLst/>
            <a:cxnLst>
              <a:cxn ang="0">
                <a:pos x="1493238" y="0"/>
              </a:cxn>
              <a:cxn ang="0">
                <a:pos x="1043817" y="1209289"/>
              </a:cxn>
              <a:cxn ang="0">
                <a:pos x="0" y="1042047"/>
              </a:cxn>
            </a:cxnLst>
            <a:rect l="0" t="0" r="0" b="0"/>
            <a:pathLst>
              <a:path w="2653047" h="1259975">
                <a:moveTo>
                  <a:pt x="2653047" y="0"/>
                </a:moveTo>
                <a:cubicBezTo>
                  <a:pt x="2474889" y="518374"/>
                  <a:pt x="2296731" y="1036749"/>
                  <a:pt x="1854557" y="1210614"/>
                </a:cubicBezTo>
                <a:cubicBezTo>
                  <a:pt x="1412383" y="1384479"/>
                  <a:pt x="0" y="1043189"/>
                  <a:pt x="0" y="1043189"/>
                </a:cubicBezTo>
              </a:path>
            </a:pathLst>
          </a:custGeom>
          <a:noFill/>
          <a:ln w="571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9"/>
          <p:cNvSpPr/>
          <p:nvPr/>
        </p:nvSpPr>
        <p:spPr>
          <a:xfrm flipV="1">
            <a:off x="2097088" y="5576888"/>
            <a:ext cx="1931988" cy="650875"/>
          </a:xfrm>
          <a:custGeom>
            <a:avLst/>
            <a:gdLst>
              <a:gd name="connsiteX0" fmla="*/ 2562896 w 2562896"/>
              <a:gd name="connsiteY0" fmla="*/ 345817 h 706426"/>
              <a:gd name="connsiteX1" fmla="*/ 1403798 w 2562896"/>
              <a:gd name="connsiteY1" fmla="*/ 10967 h 706426"/>
              <a:gd name="connsiteX2" fmla="*/ 0 w 2562896"/>
              <a:gd name="connsiteY2" fmla="*/ 706426 h 706426"/>
              <a:gd name="connsiteX0-1" fmla="*/ 2575775 w 2575775"/>
              <a:gd name="connsiteY0-2" fmla="*/ 387497 h 387497"/>
              <a:gd name="connsiteX1-3" fmla="*/ 1416677 w 2575775"/>
              <a:gd name="connsiteY1-4" fmla="*/ 52647 h 387497"/>
              <a:gd name="connsiteX2-5" fmla="*/ 0 w 2575775"/>
              <a:gd name="connsiteY2-6" fmla="*/ 65526 h 387497"/>
              <a:gd name="connsiteX0-7" fmla="*/ 2575775 w 2575775"/>
              <a:gd name="connsiteY0-8" fmla="*/ 563462 h 563462"/>
              <a:gd name="connsiteX1-9" fmla="*/ 1532587 w 2575775"/>
              <a:gd name="connsiteY1-10" fmla="*/ 9672 h 563462"/>
              <a:gd name="connsiteX2-11" fmla="*/ 0 w 2575775"/>
              <a:gd name="connsiteY2-12" fmla="*/ 241491 h 563462"/>
              <a:gd name="connsiteX0-13" fmla="*/ 2575775 w 2575775"/>
              <a:gd name="connsiteY0-14" fmla="*/ 563462 h 563462"/>
              <a:gd name="connsiteX1-15" fmla="*/ 1532587 w 2575775"/>
              <a:gd name="connsiteY1-16" fmla="*/ 9672 h 563462"/>
              <a:gd name="connsiteX2-17" fmla="*/ 0 w 2575775"/>
              <a:gd name="connsiteY2-18" fmla="*/ 241491 h 563462"/>
              <a:gd name="connsiteX0-19" fmla="*/ 2575775 w 2575775"/>
              <a:gd name="connsiteY0-20" fmla="*/ 650867 h 650867"/>
              <a:gd name="connsiteX1-21" fmla="*/ 1390919 w 2575775"/>
              <a:gd name="connsiteY1-22" fmla="*/ 6924 h 650867"/>
              <a:gd name="connsiteX2-23" fmla="*/ 0 w 2575775"/>
              <a:gd name="connsiteY2-24" fmla="*/ 328896 h 6508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2575775" h="650867">
                <a:moveTo>
                  <a:pt x="2575775" y="650867"/>
                </a:moveTo>
                <a:cubicBezTo>
                  <a:pt x="1887828" y="582179"/>
                  <a:pt x="1820215" y="60586"/>
                  <a:pt x="1390919" y="6924"/>
                </a:cubicBezTo>
                <a:cubicBezTo>
                  <a:pt x="961623" y="-46738"/>
                  <a:pt x="233966" y="225865"/>
                  <a:pt x="0" y="328896"/>
                </a:cubicBezTo>
              </a:path>
            </a:pathLst>
          </a:custGeom>
          <a:ln w="57150">
            <a:solidFill>
              <a:schemeClr val="accent6">
                <a:lumMod val="50000"/>
              </a:schemeClr>
            </a:solidFill>
            <a:headEnd type="none" w="med" len="med"/>
            <a:tailEnd type="triangle" w="med" len="med"/>
          </a:ln>
        </p:spPr>
        <p:txBody>
          <a:bodyPr wrap="none" lIns="76800" tIns="38400" rIns="76800" bIns="38400" anchor="ctr"/>
          <a:lstStyle/>
          <a:p>
            <a:pPr marL="0" marR="0" lvl="0" indent="0" algn="l" defTabSz="768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cxnSp>
        <p:nvCxnSpPr>
          <p:cNvPr id="27653" name="Straight Connector 6"/>
          <p:cNvCxnSpPr>
            <a:stCxn id="27655" idx="0"/>
            <a:endCxn id="27655" idx="4"/>
          </p:cNvCxnSpPr>
          <p:nvPr/>
        </p:nvCxnSpPr>
        <p:spPr>
          <a:xfrm>
            <a:off x="4037013" y="2133600"/>
            <a:ext cx="2792412" cy="4022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654" name="Group 17"/>
          <p:cNvGrpSpPr/>
          <p:nvPr/>
        </p:nvGrpSpPr>
        <p:grpSpPr>
          <a:xfrm>
            <a:off x="4037013" y="2133600"/>
            <a:ext cx="2792412" cy="4191000"/>
            <a:chOff x="4876006" y="1372394"/>
            <a:chExt cx="3352800" cy="3810017"/>
          </a:xfrm>
        </p:grpSpPr>
        <p:sp>
          <p:nvSpPr>
            <p:cNvPr id="27655" name="Right Triangle 1"/>
            <p:cNvSpPr/>
            <p:nvPr/>
          </p:nvSpPr>
          <p:spPr>
            <a:xfrm>
              <a:off x="4876006" y="1372394"/>
              <a:ext cx="3352800" cy="3657600"/>
            </a:xfrm>
            <a:prstGeom prst="rtTriangle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defTabSz="767080" eaLnBrk="0" hangingPunct="0"/>
              <a:endParaRPr lang="en-US" altLang="en-US" sz="2000" dirty="0">
                <a:latin typeface="VNI-Times" pitchFamily="2" charset="0"/>
              </a:endParaRPr>
            </a:p>
          </p:txBody>
        </p:sp>
        <p:sp>
          <p:nvSpPr>
            <p:cNvPr id="3" name="Half Frame 2"/>
            <p:cNvSpPr/>
            <p:nvPr/>
          </p:nvSpPr>
          <p:spPr bwMode="auto">
            <a:xfrm rot="5400000">
              <a:off x="4876112" y="4648324"/>
              <a:ext cx="381002" cy="381217"/>
            </a:xfrm>
            <a:prstGeom prst="halfFrame">
              <a:avLst>
                <a:gd name="adj1" fmla="val 6666"/>
                <a:gd name="adj2" fmla="val 6666"/>
              </a:avLst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768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endParaRPr>
            </a:p>
          </p:txBody>
        </p:sp>
        <p:sp>
          <p:nvSpPr>
            <p:cNvPr id="4" name="Block Arc 3"/>
            <p:cNvSpPr/>
            <p:nvPr/>
          </p:nvSpPr>
          <p:spPr bwMode="auto">
            <a:xfrm rot="18379660">
              <a:off x="7560231" y="4649168"/>
              <a:ext cx="609025" cy="457460"/>
            </a:xfrm>
            <a:prstGeom prst="blockArc">
              <a:avLst>
                <a:gd name="adj1" fmla="val 11785282"/>
                <a:gd name="adj2" fmla="val 19559271"/>
                <a:gd name="adj3" fmla="val 9194"/>
              </a:avLst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l" defTabSz="7683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NI-Times" pitchFamily="2" charset="0"/>
                <a:ea typeface="+mn-ea"/>
                <a:cs typeface="+mn-cs"/>
              </a:endParaRPr>
            </a:p>
          </p:txBody>
        </p:sp>
        <p:sp>
          <p:nvSpPr>
            <p:cNvPr id="27658" name="TextBox 4"/>
            <p:cNvSpPr txBox="1"/>
            <p:nvPr/>
          </p:nvSpPr>
          <p:spPr>
            <a:xfrm>
              <a:off x="7124302" y="4379689"/>
              <a:ext cx="454537" cy="41979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lstStyle/>
            <a:p>
              <a:pPr eaLnBrk="0" hangingPunct="0"/>
              <a:r>
                <a:rPr lang="en-US" altLang="en-US" dirty="0">
                  <a:latin typeface="VNI-Times" pitchFamily="2" charset="0"/>
                  <a:sym typeface="Symbol" panose="05050102010706020507" pitchFamily="18" charset="2"/>
                </a:rPr>
                <a:t></a:t>
              </a:r>
              <a:endParaRPr lang="en-US" altLang="en-US" dirty="0">
                <a:latin typeface="VNI-Times" pitchFamily="2" charset="0"/>
              </a:endParaRPr>
            </a:p>
          </p:txBody>
        </p:sp>
      </p:grpSp>
      <p:cxnSp>
        <p:nvCxnSpPr>
          <p:cNvPr id="27659" name="Straight Connector 11"/>
          <p:cNvCxnSpPr>
            <a:stCxn id="27655" idx="2"/>
            <a:endCxn id="27655" idx="4"/>
          </p:cNvCxnSpPr>
          <p:nvPr/>
        </p:nvCxnSpPr>
        <p:spPr>
          <a:xfrm>
            <a:off x="4037013" y="6156325"/>
            <a:ext cx="27924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660" name="Straight Connector 14"/>
          <p:cNvCxnSpPr>
            <a:stCxn id="27655" idx="0"/>
            <a:endCxn id="27655" idx="2"/>
          </p:cNvCxnSpPr>
          <p:nvPr/>
        </p:nvCxnSpPr>
        <p:spPr>
          <a:xfrm>
            <a:off x="4037013" y="2133600"/>
            <a:ext cx="0" cy="4022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661" name="TextBox 18"/>
          <p:cNvSpPr txBox="1"/>
          <p:nvPr/>
        </p:nvSpPr>
        <p:spPr>
          <a:xfrm>
            <a:off x="4130675" y="1676400"/>
            <a:ext cx="361950" cy="447675"/>
          </a:xfrm>
          <a:prstGeom prst="rect">
            <a:avLst/>
          </a:prstGeom>
          <a:noFill/>
          <a:ln w="9525">
            <a:noFill/>
          </a:ln>
        </p:spPr>
        <p:txBody>
          <a:bodyPr lIns="76800" tIns="38400" rIns="76800" bIns="38400" anchor="t" anchorCtr="0">
            <a:spAutoFit/>
          </a:bodyPr>
          <a:lstStyle/>
          <a:p>
            <a:pPr eaLnBrk="0" hangingPunct="0"/>
            <a:r>
              <a:rPr lang="en-US" altLang="en-US" dirty="0">
                <a:latin typeface="VNI-Times" pitchFamily="2" charset="0"/>
              </a:rPr>
              <a:t>B</a:t>
            </a:r>
          </a:p>
        </p:txBody>
      </p:sp>
      <p:sp>
        <p:nvSpPr>
          <p:cNvPr id="27662" name="TextBox 22"/>
          <p:cNvSpPr txBox="1"/>
          <p:nvPr/>
        </p:nvSpPr>
        <p:spPr>
          <a:xfrm>
            <a:off x="3579813" y="5675313"/>
            <a:ext cx="376237" cy="446087"/>
          </a:xfrm>
          <a:prstGeom prst="rect">
            <a:avLst/>
          </a:prstGeom>
          <a:noFill/>
          <a:ln w="9525">
            <a:noFill/>
          </a:ln>
        </p:spPr>
        <p:txBody>
          <a:bodyPr lIns="76800" tIns="38400" rIns="76800" bIns="38400" anchor="t" anchorCtr="0">
            <a:spAutoFit/>
          </a:bodyPr>
          <a:lstStyle/>
          <a:p>
            <a:pPr eaLnBrk="0" hangingPunct="0"/>
            <a:r>
              <a:rPr lang="en-US" altLang="en-US" dirty="0">
                <a:latin typeface="VNI-Times" pitchFamily="2" charset="0"/>
              </a:rPr>
              <a:t>A</a:t>
            </a:r>
          </a:p>
        </p:txBody>
      </p:sp>
      <p:sp>
        <p:nvSpPr>
          <p:cNvPr id="27663" name="TextBox 23"/>
          <p:cNvSpPr txBox="1"/>
          <p:nvPr/>
        </p:nvSpPr>
        <p:spPr>
          <a:xfrm>
            <a:off x="6665913" y="5600700"/>
            <a:ext cx="363537" cy="446088"/>
          </a:xfrm>
          <a:prstGeom prst="rect">
            <a:avLst/>
          </a:prstGeom>
          <a:noFill/>
          <a:ln w="9525">
            <a:noFill/>
          </a:ln>
        </p:spPr>
        <p:txBody>
          <a:bodyPr lIns="76800" tIns="38400" rIns="76800" bIns="38400" anchor="t" anchorCtr="0">
            <a:spAutoFit/>
          </a:bodyPr>
          <a:lstStyle/>
          <a:p>
            <a:pPr eaLnBrk="0" hangingPunct="0"/>
            <a:r>
              <a:rPr lang="en-US" altLang="en-US" dirty="0">
                <a:latin typeface="VNI-Times" pitchFamily="2" charset="0"/>
              </a:rPr>
              <a:t>C</a:t>
            </a:r>
          </a:p>
        </p:txBody>
      </p:sp>
      <p:sp>
        <p:nvSpPr>
          <p:cNvPr id="27664" name="TextBox 19"/>
          <p:cNvSpPr txBox="1"/>
          <p:nvPr/>
        </p:nvSpPr>
        <p:spPr>
          <a:xfrm>
            <a:off x="4640263" y="6165850"/>
            <a:ext cx="1503362" cy="447675"/>
          </a:xfrm>
          <a:prstGeom prst="rect">
            <a:avLst/>
          </a:prstGeom>
          <a:noFill/>
          <a:ln w="9525">
            <a:noFill/>
          </a:ln>
        </p:spPr>
        <p:txBody>
          <a:bodyPr lIns="76800" tIns="38400" rIns="76800" bIns="38400" anchor="t" anchorCtr="0">
            <a:spAutoFit/>
          </a:bodyPr>
          <a:lstStyle/>
          <a:p>
            <a:pPr eaLnBrk="0" hangingPunct="0"/>
            <a:r>
              <a:rPr lang="en-US" altLang="en-US" dirty="0">
                <a:solidFill>
                  <a:srgbClr val="00CC00"/>
                </a:solidFill>
                <a:latin typeface="VNI-Times" pitchFamily="2" charset="0"/>
              </a:rPr>
              <a:t>Cạnh kề</a:t>
            </a:r>
          </a:p>
        </p:txBody>
      </p:sp>
      <p:sp>
        <p:nvSpPr>
          <p:cNvPr id="27665" name="TextBox 25"/>
          <p:cNvSpPr txBox="1"/>
          <p:nvPr/>
        </p:nvSpPr>
        <p:spPr>
          <a:xfrm rot="3292846">
            <a:off x="4702175" y="3886200"/>
            <a:ext cx="2116138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76800" tIns="38400" rIns="76800" bIns="38400" anchor="t" anchorCtr="0">
            <a:spAutoFit/>
          </a:bodyPr>
          <a:lstStyle/>
          <a:p>
            <a:pPr eaLnBrk="0" hangingPunct="0">
              <a:buClrTx/>
              <a:buFontTx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</a:rPr>
              <a:t>Cạnh huyền</a:t>
            </a:r>
          </a:p>
        </p:txBody>
      </p:sp>
      <p:sp>
        <p:nvSpPr>
          <p:cNvPr id="27666" name="TextBox 26"/>
          <p:cNvSpPr txBox="1"/>
          <p:nvPr/>
        </p:nvSpPr>
        <p:spPr>
          <a:xfrm rot="-5400000">
            <a:off x="3332163" y="3959225"/>
            <a:ext cx="1690687" cy="447675"/>
          </a:xfrm>
          <a:prstGeom prst="rect">
            <a:avLst/>
          </a:prstGeom>
          <a:noFill/>
          <a:ln w="9525">
            <a:noFill/>
          </a:ln>
        </p:spPr>
        <p:txBody>
          <a:bodyPr lIns="76800" tIns="38400" rIns="76800" bIns="38400" anchor="t" anchorCtr="0">
            <a:spAutoFit/>
          </a:bodyPr>
          <a:lstStyle/>
          <a:p>
            <a:pPr eaLnBrk="0" hangingPunct="0">
              <a:buClrTx/>
              <a:buFontTx/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</a:rPr>
              <a:t>Cạnh đối</a:t>
            </a:r>
          </a:p>
        </p:txBody>
      </p:sp>
      <p:pic>
        <p:nvPicPr>
          <p:cNvPr id="27668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2108200"/>
            <a:ext cx="2743200" cy="42926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7669" name="Object 35"/>
          <p:cNvGraphicFramePr>
            <a:graphicFrameLocks noChangeAspect="1"/>
          </p:cNvGraphicFramePr>
          <p:nvPr/>
        </p:nvGraphicFramePr>
        <p:xfrm>
          <a:off x="7358063" y="2336800"/>
          <a:ext cx="15573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6" r:id="rId5" imgW="888365" imgH="215900" progId="Equation.DSMT4">
                  <p:embed/>
                </p:oleObj>
              </mc:Choice>
              <mc:Fallback>
                <p:oleObj r:id="rId5" imgW="888365" imgH="215900" progId="Equation.DSMT4">
                  <p:embed/>
                  <p:pic>
                    <p:nvPicPr>
                      <p:cNvPr id="0" name="Picture 313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58063" y="2336800"/>
                        <a:ext cx="1557337" cy="504825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0" name="Object 36"/>
          <p:cNvGraphicFramePr>
            <a:graphicFrameLocks noChangeAspect="1"/>
          </p:cNvGraphicFramePr>
          <p:nvPr/>
        </p:nvGraphicFramePr>
        <p:xfrm>
          <a:off x="7358063" y="2909888"/>
          <a:ext cx="15557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7" r:id="rId7" imgW="888365" imgH="215900" progId="Equation.DSMT4">
                  <p:embed/>
                </p:oleObj>
              </mc:Choice>
              <mc:Fallback>
                <p:oleObj r:id="rId7" imgW="888365" imgH="215900" progId="Equation.DSMT4">
                  <p:embed/>
                  <p:pic>
                    <p:nvPicPr>
                      <p:cNvPr id="0" name="Picture 314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58063" y="2909888"/>
                        <a:ext cx="1555750" cy="503237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1" name="Object 37"/>
          <p:cNvGraphicFramePr>
            <a:graphicFrameLocks noChangeAspect="1"/>
          </p:cNvGraphicFramePr>
          <p:nvPr/>
        </p:nvGraphicFramePr>
        <p:xfrm>
          <a:off x="7358063" y="3481388"/>
          <a:ext cx="1557337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8" r:id="rId9" imgW="888365" imgH="203200" progId="Equation.DSMT4">
                  <p:embed/>
                </p:oleObj>
              </mc:Choice>
              <mc:Fallback>
                <p:oleObj r:id="rId9" imgW="888365" imgH="203200" progId="Equation.DSMT4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58063" y="3481388"/>
                        <a:ext cx="1557337" cy="471487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72" name="Object 38"/>
          <p:cNvGraphicFramePr>
            <a:graphicFrameLocks noChangeAspect="1"/>
          </p:cNvGraphicFramePr>
          <p:nvPr/>
        </p:nvGraphicFramePr>
        <p:xfrm>
          <a:off x="7358063" y="4021138"/>
          <a:ext cx="15557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9" r:id="rId11" imgW="888365" imgH="203200" progId="Equation.DSMT4">
                  <p:embed/>
                </p:oleObj>
              </mc:Choice>
              <mc:Fallback>
                <p:oleObj r:id="rId11" imgW="888365" imgH="203200" progId="Equation.DSMT4">
                  <p:embed/>
                  <p:pic>
                    <p:nvPicPr>
                      <p:cNvPr id="0" name="Picture 313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58063" y="4021138"/>
                        <a:ext cx="1555750" cy="474662"/>
                      </a:xfrm>
                      <a:prstGeom prst="rect">
                        <a:avLst/>
                      </a:prstGeom>
                      <a:solidFill>
                        <a:srgbClr val="0099CC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673" name="Group 59"/>
          <p:cNvGrpSpPr/>
          <p:nvPr/>
        </p:nvGrpSpPr>
        <p:grpSpPr>
          <a:xfrm>
            <a:off x="114300" y="919163"/>
            <a:ext cx="2628900" cy="1371600"/>
            <a:chOff x="8609806" y="2972594"/>
            <a:chExt cx="3505200" cy="1371600"/>
          </a:xfrm>
        </p:grpSpPr>
        <p:sp>
          <p:nvSpPr>
            <p:cNvPr id="27674" name="Oval 56"/>
            <p:cNvSpPr/>
            <p:nvPr/>
          </p:nvSpPr>
          <p:spPr>
            <a:xfrm>
              <a:off x="8609806" y="2972594"/>
              <a:ext cx="3505200" cy="1371600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 anchorCtr="0"/>
            <a:lstStyle/>
            <a:p>
              <a:pPr defTabSz="767080" eaLnBrk="0" hangingPunct="0"/>
              <a:endParaRPr lang="en-US" altLang="en-US" sz="2000" dirty="0">
                <a:latin typeface="VNI-Times" pitchFamily="2" charset="0"/>
              </a:endParaRPr>
            </a:p>
          </p:txBody>
        </p:sp>
        <p:grpSp>
          <p:nvGrpSpPr>
            <p:cNvPr id="27675" name="Group 52"/>
            <p:cNvGrpSpPr/>
            <p:nvPr/>
          </p:nvGrpSpPr>
          <p:grpSpPr>
            <a:xfrm>
              <a:off x="9005420" y="3114576"/>
              <a:ext cx="2714537" cy="923544"/>
              <a:chOff x="9005420" y="3114576"/>
              <a:chExt cx="2714537" cy="923544"/>
            </a:xfrm>
          </p:grpSpPr>
          <p:graphicFrame>
            <p:nvGraphicFramePr>
              <p:cNvPr id="27676" name="Object 24"/>
              <p:cNvGraphicFramePr>
                <a:graphicFrameLocks noChangeAspect="1"/>
              </p:cNvGraphicFramePr>
              <p:nvPr/>
            </p:nvGraphicFramePr>
            <p:xfrm>
              <a:off x="9005420" y="3325019"/>
              <a:ext cx="1433186" cy="552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410" r:id="rId13" imgW="495300" imgH="190500" progId="Equation.DSMT4">
                      <p:embed/>
                    </p:oleObj>
                  </mc:Choice>
                  <mc:Fallback>
                    <p:oleObj r:id="rId13" imgW="495300" imgH="190500" progId="Equation.DSMT4">
                      <p:embed/>
                      <p:pic>
                        <p:nvPicPr>
                          <p:cNvPr id="0" name="Picture 3140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9005420" y="3325019"/>
                            <a:ext cx="1433186" cy="55228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7677" name="Group 39"/>
              <p:cNvGrpSpPr/>
              <p:nvPr/>
            </p:nvGrpSpPr>
            <p:grpSpPr>
              <a:xfrm>
                <a:off x="10345401" y="3114576"/>
                <a:ext cx="1374556" cy="923544"/>
                <a:chOff x="7697282" y="2576641"/>
                <a:chExt cx="1374556" cy="923544"/>
              </a:xfrm>
            </p:grpSpPr>
            <p:sp>
              <p:nvSpPr>
                <p:cNvPr id="27678" name="TextBox 27"/>
                <p:cNvSpPr txBox="1"/>
                <p:nvPr/>
              </p:nvSpPr>
              <p:spPr>
                <a:xfrm>
                  <a:off x="7697353" y="2575946"/>
                  <a:ext cx="1373717" cy="92392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đối</a:t>
                  </a:r>
                </a:p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huyền</a:t>
                  </a:r>
                </a:p>
              </p:txBody>
            </p:sp>
            <p:cxnSp>
              <p:nvCxnSpPr>
                <p:cNvPr id="27679" name="Straight Connector 30"/>
                <p:cNvCxnSpPr>
                  <a:stCxn id="27678" idx="1"/>
                  <a:endCxn id="27678" idx="3"/>
                </p:cNvCxnSpPr>
                <p:nvPr/>
              </p:nvCxnSpPr>
              <p:spPr>
                <a:xfrm>
                  <a:off x="7697282" y="3038413"/>
                  <a:ext cx="1374556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27680" name="Group 58"/>
          <p:cNvGrpSpPr/>
          <p:nvPr/>
        </p:nvGrpSpPr>
        <p:grpSpPr>
          <a:xfrm>
            <a:off x="47625" y="2438400"/>
            <a:ext cx="2528888" cy="1371600"/>
            <a:chOff x="8819210" y="4424212"/>
            <a:chExt cx="3371996" cy="1371600"/>
          </a:xfrm>
        </p:grpSpPr>
        <p:sp>
          <p:nvSpPr>
            <p:cNvPr id="27681" name="Oval 61"/>
            <p:cNvSpPr/>
            <p:nvPr/>
          </p:nvSpPr>
          <p:spPr>
            <a:xfrm>
              <a:off x="8819210" y="4424212"/>
              <a:ext cx="3371996" cy="1371600"/>
            </a:xfrm>
            <a:prstGeom prst="ellipse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 anchorCtr="0"/>
            <a:lstStyle/>
            <a:p>
              <a:pPr defTabSz="767080" eaLnBrk="0" hangingPunct="0"/>
              <a:endParaRPr lang="en-US" altLang="en-US" sz="2000" dirty="0">
                <a:latin typeface="VNI-Times" pitchFamily="2" charset="0"/>
              </a:endParaRPr>
            </a:p>
          </p:txBody>
        </p:sp>
        <p:grpSp>
          <p:nvGrpSpPr>
            <p:cNvPr id="27682" name="Group 53"/>
            <p:cNvGrpSpPr/>
            <p:nvPr/>
          </p:nvGrpSpPr>
          <p:grpSpPr>
            <a:xfrm>
              <a:off x="9080500" y="4571403"/>
              <a:ext cx="2807386" cy="923544"/>
              <a:chOff x="9080500" y="4571403"/>
              <a:chExt cx="2807386" cy="923544"/>
            </a:xfrm>
          </p:grpSpPr>
          <p:graphicFrame>
            <p:nvGraphicFramePr>
              <p:cNvPr id="27683" name="Object 31"/>
              <p:cNvGraphicFramePr>
                <a:graphicFrameLocks noChangeAspect="1"/>
              </p:cNvGraphicFramePr>
              <p:nvPr/>
            </p:nvGraphicFramePr>
            <p:xfrm>
              <a:off x="9080500" y="4912519"/>
              <a:ext cx="1510506" cy="4418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411" r:id="rId15" imgW="520700" imgH="152400" progId="Equation.DSMT4">
                      <p:embed/>
                    </p:oleObj>
                  </mc:Choice>
                  <mc:Fallback>
                    <p:oleObj r:id="rId15" imgW="520700" imgH="152400" progId="Equation.DSMT4">
                      <p:embed/>
                      <p:pic>
                        <p:nvPicPr>
                          <p:cNvPr id="0" name="Picture 3142"/>
                          <p:cNvPicPr/>
                          <p:nvPr/>
                        </p:nvPicPr>
                        <p:blipFill>
                          <a:blip r:embed="rId16"/>
                          <a:stretch>
                            <a:fillRect/>
                          </a:stretch>
                        </p:blipFill>
                        <p:spPr>
                          <a:xfrm>
                            <a:off x="9080500" y="4912519"/>
                            <a:ext cx="1510506" cy="44183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7684" name="Group 43"/>
              <p:cNvGrpSpPr/>
              <p:nvPr/>
            </p:nvGrpSpPr>
            <p:grpSpPr>
              <a:xfrm>
                <a:off x="10513328" y="4571403"/>
                <a:ext cx="1374558" cy="923544"/>
                <a:chOff x="7697282" y="2576641"/>
                <a:chExt cx="1374558" cy="923544"/>
              </a:xfrm>
            </p:grpSpPr>
            <p:sp>
              <p:nvSpPr>
                <p:cNvPr id="27685" name="TextBox 44"/>
                <p:cNvSpPr txBox="1"/>
                <p:nvPr/>
              </p:nvSpPr>
              <p:spPr>
                <a:xfrm>
                  <a:off x="7696570" y="2577088"/>
                  <a:ext cx="1375893" cy="92233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CC00"/>
                      </a:solidFill>
                      <a:latin typeface="Times New Roman" panose="02020603050405020304" pitchFamily="18" charset="0"/>
                    </a:rPr>
                    <a:t>kề</a:t>
                  </a:r>
                </a:p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huyền</a:t>
                  </a:r>
                </a:p>
              </p:txBody>
            </p:sp>
            <p:cxnSp>
              <p:nvCxnSpPr>
                <p:cNvPr id="27686" name="Straight Connector 45"/>
                <p:cNvCxnSpPr>
                  <a:stCxn id="27685" idx="1"/>
                  <a:endCxn id="27685" idx="3"/>
                </p:cNvCxnSpPr>
                <p:nvPr/>
              </p:nvCxnSpPr>
              <p:spPr>
                <a:xfrm>
                  <a:off x="7697282" y="3038413"/>
                  <a:ext cx="1374558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27687" name="Group 55"/>
          <p:cNvGrpSpPr/>
          <p:nvPr/>
        </p:nvGrpSpPr>
        <p:grpSpPr>
          <a:xfrm>
            <a:off x="114300" y="3962400"/>
            <a:ext cx="1819275" cy="1219200"/>
            <a:chOff x="545888" y="2238668"/>
            <a:chExt cx="2425118" cy="1219200"/>
          </a:xfrm>
        </p:grpSpPr>
        <p:sp>
          <p:nvSpPr>
            <p:cNvPr id="27688" name="Rounded Rectangle 40"/>
            <p:cNvSpPr/>
            <p:nvPr/>
          </p:nvSpPr>
          <p:spPr>
            <a:xfrm>
              <a:off x="545888" y="2238668"/>
              <a:ext cx="2425118" cy="121920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 anchorCtr="0"/>
            <a:lstStyle/>
            <a:p>
              <a:pPr defTabSz="767080" eaLnBrk="0" hangingPunct="0"/>
              <a:endParaRPr lang="en-US" altLang="en-US" sz="2000" dirty="0">
                <a:latin typeface="VNI-Times" pitchFamily="2" charset="0"/>
              </a:endParaRPr>
            </a:p>
          </p:txBody>
        </p:sp>
        <p:grpSp>
          <p:nvGrpSpPr>
            <p:cNvPr id="27689" name="Group 42"/>
            <p:cNvGrpSpPr/>
            <p:nvPr/>
          </p:nvGrpSpPr>
          <p:grpSpPr>
            <a:xfrm>
              <a:off x="571500" y="2362994"/>
              <a:ext cx="2333740" cy="923543"/>
              <a:chOff x="571500" y="2362994"/>
              <a:chExt cx="2333740" cy="923543"/>
            </a:xfrm>
          </p:grpSpPr>
          <p:graphicFrame>
            <p:nvGraphicFramePr>
              <p:cNvPr id="27690" name="Object 32"/>
              <p:cNvGraphicFramePr>
                <a:graphicFrameLocks noChangeAspect="1"/>
              </p:cNvGraphicFramePr>
              <p:nvPr/>
            </p:nvGraphicFramePr>
            <p:xfrm>
              <a:off x="571500" y="2667794"/>
              <a:ext cx="1471846" cy="47910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412" r:id="rId17" imgW="508000" imgH="165100" progId="Equation.DSMT4">
                      <p:embed/>
                    </p:oleObj>
                  </mc:Choice>
                  <mc:Fallback>
                    <p:oleObj r:id="rId17" imgW="508000" imgH="165100" progId="Equation.DSMT4">
                      <p:embed/>
                      <p:pic>
                        <p:nvPicPr>
                          <p:cNvPr id="0" name="Picture 3143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571500" y="2667794"/>
                            <a:ext cx="1471846" cy="479109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7691" name="Group 46"/>
              <p:cNvGrpSpPr/>
              <p:nvPr/>
            </p:nvGrpSpPr>
            <p:grpSpPr>
              <a:xfrm>
                <a:off x="2069221" y="2362994"/>
                <a:ext cx="836019" cy="923543"/>
                <a:chOff x="7966551" y="2576641"/>
                <a:chExt cx="836019" cy="923543"/>
              </a:xfrm>
            </p:grpSpPr>
            <p:sp>
              <p:nvSpPr>
                <p:cNvPr id="27692" name="TextBox 47"/>
                <p:cNvSpPr txBox="1"/>
                <p:nvPr/>
              </p:nvSpPr>
              <p:spPr>
                <a:xfrm>
                  <a:off x="7966852" y="2576140"/>
                  <a:ext cx="835883" cy="92392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đối</a:t>
                  </a:r>
                </a:p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CC00"/>
                      </a:solidFill>
                      <a:latin typeface="Times New Roman" panose="02020603050405020304" pitchFamily="18" charset="0"/>
                    </a:rPr>
                    <a:t>kề</a:t>
                  </a:r>
                </a:p>
              </p:txBody>
            </p:sp>
            <p:cxnSp>
              <p:nvCxnSpPr>
                <p:cNvPr id="27693" name="Straight Connector 48"/>
                <p:cNvCxnSpPr>
                  <a:stCxn id="27692" idx="1"/>
                  <a:endCxn id="27692" idx="3"/>
                </p:cNvCxnSpPr>
                <p:nvPr/>
              </p:nvCxnSpPr>
              <p:spPr>
                <a:xfrm>
                  <a:off x="7966551" y="3038413"/>
                  <a:ext cx="836019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27694" name="Group 54"/>
          <p:cNvGrpSpPr/>
          <p:nvPr/>
        </p:nvGrpSpPr>
        <p:grpSpPr>
          <a:xfrm>
            <a:off x="295275" y="5334000"/>
            <a:ext cx="1819275" cy="1219200"/>
            <a:chOff x="545888" y="4023352"/>
            <a:chExt cx="2425118" cy="1219200"/>
          </a:xfrm>
        </p:grpSpPr>
        <p:sp>
          <p:nvSpPr>
            <p:cNvPr id="27695" name="Rounded Rectangle 57"/>
            <p:cNvSpPr/>
            <p:nvPr/>
          </p:nvSpPr>
          <p:spPr>
            <a:xfrm>
              <a:off x="545888" y="4023352"/>
              <a:ext cx="2425118" cy="1219200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noFill/>
            </a:ln>
          </p:spPr>
          <p:txBody>
            <a:bodyPr wrap="none" anchor="ctr" anchorCtr="0"/>
            <a:lstStyle/>
            <a:p>
              <a:pPr defTabSz="767080" eaLnBrk="0" hangingPunct="0"/>
              <a:endParaRPr lang="en-US" altLang="en-US" sz="2000" dirty="0">
                <a:latin typeface="VNI-Times" pitchFamily="2" charset="0"/>
              </a:endParaRPr>
            </a:p>
          </p:txBody>
        </p:sp>
        <p:grpSp>
          <p:nvGrpSpPr>
            <p:cNvPr id="27696" name="Group 41"/>
            <p:cNvGrpSpPr/>
            <p:nvPr/>
          </p:nvGrpSpPr>
          <p:grpSpPr>
            <a:xfrm>
              <a:off x="571500" y="4092077"/>
              <a:ext cx="2333739" cy="923543"/>
              <a:chOff x="571500" y="4092077"/>
              <a:chExt cx="2333739" cy="923543"/>
            </a:xfrm>
          </p:grpSpPr>
          <p:graphicFrame>
            <p:nvGraphicFramePr>
              <p:cNvPr id="27697" name="Object 33"/>
              <p:cNvGraphicFramePr>
                <a:graphicFrameLocks noChangeAspect="1"/>
              </p:cNvGraphicFramePr>
              <p:nvPr/>
            </p:nvGraphicFramePr>
            <p:xfrm>
              <a:off x="571500" y="4374357"/>
              <a:ext cx="1471846" cy="4791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413" r:id="rId19" imgW="508000" imgH="165100" progId="Equation.DSMT4">
                      <p:embed/>
                    </p:oleObj>
                  </mc:Choice>
                  <mc:Fallback>
                    <p:oleObj r:id="rId19" imgW="508000" imgH="165100" progId="Equation.DSMT4">
                      <p:embed/>
                      <p:pic>
                        <p:nvPicPr>
                          <p:cNvPr id="0" name="Picture 3137"/>
                          <p:cNvPicPr/>
                          <p:nvPr/>
                        </p:nvPicPr>
                        <p:blipFill>
                          <a:blip r:embed="rId20"/>
                          <a:stretch>
                            <a:fillRect/>
                          </a:stretch>
                        </p:blipFill>
                        <p:spPr>
                          <a:xfrm>
                            <a:off x="571500" y="4374357"/>
                            <a:ext cx="1471846" cy="47911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27698" name="Group 49"/>
              <p:cNvGrpSpPr/>
              <p:nvPr/>
            </p:nvGrpSpPr>
            <p:grpSpPr>
              <a:xfrm>
                <a:off x="2069221" y="4092077"/>
                <a:ext cx="836018" cy="923543"/>
                <a:chOff x="7966551" y="2576641"/>
                <a:chExt cx="836018" cy="923543"/>
              </a:xfrm>
            </p:grpSpPr>
            <p:sp>
              <p:nvSpPr>
                <p:cNvPr id="27699" name="TextBox 50"/>
                <p:cNvSpPr txBox="1"/>
                <p:nvPr/>
              </p:nvSpPr>
              <p:spPr>
                <a:xfrm>
                  <a:off x="7966852" y="2576179"/>
                  <a:ext cx="835883" cy="92392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CC00"/>
                      </a:solidFill>
                      <a:latin typeface="Times New Roman" panose="02020603050405020304" pitchFamily="18" charset="0"/>
                    </a:rPr>
                    <a:t>kề</a:t>
                  </a:r>
                </a:p>
                <a:p>
                  <a:pPr algn="ctr" eaLnBrk="0" hangingPunct="0">
                    <a:buClrTx/>
                    <a:buFontTx/>
                  </a:pPr>
                  <a:r>
                    <a:rPr lang="en-US" altLang="zh-CN" sz="27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đối</a:t>
                  </a:r>
                </a:p>
              </p:txBody>
            </p:sp>
            <p:cxnSp>
              <p:nvCxnSpPr>
                <p:cNvPr id="27700" name="Straight Connector 51"/>
                <p:cNvCxnSpPr>
                  <a:stCxn id="27699" idx="1"/>
                  <a:endCxn id="27699" idx="3"/>
                </p:cNvCxnSpPr>
                <p:nvPr/>
              </p:nvCxnSpPr>
              <p:spPr>
                <a:xfrm>
                  <a:off x="7966551" y="3038413"/>
                  <a:ext cx="836018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</p:grpSp>
      <p:sp>
        <p:nvSpPr>
          <p:cNvPr id="36870" name="Freeform 36869"/>
          <p:cNvSpPr/>
          <p:nvPr/>
        </p:nvSpPr>
        <p:spPr>
          <a:xfrm>
            <a:off x="4826000" y="1652588"/>
            <a:ext cx="638175" cy="1763713"/>
          </a:xfrm>
          <a:custGeom>
            <a:avLst/>
            <a:gdLst>
              <a:gd name="connsiteX0" fmla="*/ 144404 w 851385"/>
              <a:gd name="connsiteY0" fmla="*/ 1764631 h 1764631"/>
              <a:gd name="connsiteX1" fmla="*/ 850257 w 851385"/>
              <a:gd name="connsiteY1" fmla="*/ 1010652 h 1764631"/>
              <a:gd name="connsiteX2" fmla="*/ 25 w 851385"/>
              <a:gd name="connsiteY2" fmla="*/ 368968 h 1764631"/>
              <a:gd name="connsiteX3" fmla="*/ 818173 w 851385"/>
              <a:gd name="connsiteY3" fmla="*/ 0 h 1764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385" h="1764631">
                <a:moveTo>
                  <a:pt x="144404" y="1764631"/>
                </a:moveTo>
                <a:cubicBezTo>
                  <a:pt x="509362" y="1503947"/>
                  <a:pt x="874320" y="1243263"/>
                  <a:pt x="850257" y="1010652"/>
                </a:cubicBezTo>
                <a:cubicBezTo>
                  <a:pt x="826194" y="778041"/>
                  <a:pt x="5372" y="537410"/>
                  <a:pt x="25" y="368968"/>
                </a:cubicBezTo>
                <a:cubicBezTo>
                  <a:pt x="-5322" y="200526"/>
                  <a:pt x="818173" y="0"/>
                  <a:pt x="818173" y="0"/>
                </a:cubicBezTo>
              </a:path>
            </a:pathLst>
          </a:custGeom>
          <a:ln w="76200"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lIns="76800" tIns="38400" rIns="76800" bIns="38400" anchor="ctr"/>
          <a:lstStyle/>
          <a:p>
            <a:pPr marL="0" marR="0" lvl="0" indent="0" algn="l" defTabSz="768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NI-Times" pitchFamily="2" charset="0"/>
              <a:ea typeface="+mn-ea"/>
              <a:cs typeface="+mn-cs"/>
            </a:endParaRPr>
          </a:p>
        </p:txBody>
      </p:sp>
      <p:sp>
        <p:nvSpPr>
          <p:cNvPr id="27702" name="Freeform 36870"/>
          <p:cNvSpPr/>
          <p:nvPr/>
        </p:nvSpPr>
        <p:spPr>
          <a:xfrm>
            <a:off x="6907213" y="1493838"/>
            <a:ext cx="1300162" cy="831850"/>
          </a:xfrm>
          <a:custGeom>
            <a:avLst/>
            <a:gdLst/>
            <a:ahLst/>
            <a:cxnLst>
              <a:cxn ang="0">
                <a:pos x="0" y="158633"/>
              </a:cxn>
              <a:cxn ang="0">
                <a:pos x="749496" y="46462"/>
              </a:cxn>
              <a:cxn ang="0">
                <a:pos x="975248" y="831657"/>
              </a:cxn>
            </a:cxnLst>
            <a:rect l="0" t="0" r="0" b="0"/>
            <a:pathLst>
              <a:path w="1732548" h="832577">
                <a:moveTo>
                  <a:pt x="0" y="158809"/>
                </a:moveTo>
                <a:cubicBezTo>
                  <a:pt x="521368" y="46514"/>
                  <a:pt x="1042737" y="-65781"/>
                  <a:pt x="1331495" y="46514"/>
                </a:cubicBezTo>
                <a:cubicBezTo>
                  <a:pt x="1620253" y="158809"/>
                  <a:pt x="1628274" y="829903"/>
                  <a:pt x="1732548" y="83257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03" name="Freeform 36871"/>
          <p:cNvSpPr/>
          <p:nvPr/>
        </p:nvSpPr>
        <p:spPr>
          <a:xfrm>
            <a:off x="6786563" y="1652588"/>
            <a:ext cx="565150" cy="1490662"/>
          </a:xfrm>
          <a:custGeom>
            <a:avLst/>
            <a:gdLst/>
            <a:ahLst/>
            <a:cxnLst>
              <a:cxn ang="0">
                <a:pos x="90503" y="0"/>
              </a:cxn>
              <a:cxn ang="0">
                <a:pos x="342817" y="352547"/>
              </a:cxn>
              <a:cxn ang="0">
                <a:pos x="391" y="1057644"/>
              </a:cxn>
              <a:cxn ang="0">
                <a:pos x="423918" y="1490317"/>
              </a:cxn>
            </a:cxnLst>
            <a:rect l="0" t="0" r="0" b="0"/>
            <a:pathLst>
              <a:path w="754675" h="1491916">
                <a:moveTo>
                  <a:pt x="161117" y="0"/>
                </a:moveTo>
                <a:cubicBezTo>
                  <a:pt x="399075" y="88231"/>
                  <a:pt x="637033" y="176463"/>
                  <a:pt x="610296" y="352926"/>
                </a:cubicBezTo>
                <a:cubicBezTo>
                  <a:pt x="583559" y="529389"/>
                  <a:pt x="-23367" y="868947"/>
                  <a:pt x="696" y="1058779"/>
                </a:cubicBezTo>
                <a:cubicBezTo>
                  <a:pt x="24759" y="1248611"/>
                  <a:pt x="754675" y="1491916"/>
                  <a:pt x="754675" y="149191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04" name="Freeform 36874"/>
          <p:cNvSpPr/>
          <p:nvPr/>
        </p:nvSpPr>
        <p:spPr>
          <a:xfrm>
            <a:off x="5824538" y="1952625"/>
            <a:ext cx="706437" cy="1760538"/>
          </a:xfrm>
          <a:custGeom>
            <a:avLst/>
            <a:gdLst/>
            <a:ahLst/>
            <a:cxnLst>
              <a:cxn ang="0">
                <a:pos x="363606" y="0"/>
              </a:cxn>
              <a:cxn ang="0">
                <a:pos x="4204" y="1189277"/>
              </a:cxn>
              <a:cxn ang="0">
                <a:pos x="529896" y="1760130"/>
              </a:cxn>
            </a:cxnLst>
            <a:rect l="0" t="0" r="0" b="0"/>
            <a:pathLst>
              <a:path w="940914" h="1762125">
                <a:moveTo>
                  <a:pt x="645639" y="0"/>
                </a:moveTo>
                <a:cubicBezTo>
                  <a:pt x="150339" y="412750"/>
                  <a:pt x="-41748" y="896938"/>
                  <a:pt x="7464" y="1190625"/>
                </a:cubicBezTo>
                <a:cubicBezTo>
                  <a:pt x="56676" y="1484312"/>
                  <a:pt x="940914" y="1762125"/>
                  <a:pt x="940914" y="1762125"/>
                </a:cubicBezTo>
              </a:path>
            </a:pathLst>
          </a:custGeom>
          <a:noFill/>
          <a:ln w="5715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705" name="Object 34"/>
          <p:cNvGraphicFramePr>
            <a:graphicFrameLocks noChangeAspect="1"/>
          </p:cNvGraphicFramePr>
          <p:nvPr/>
        </p:nvGraphicFramePr>
        <p:xfrm>
          <a:off x="5429250" y="1371600"/>
          <a:ext cx="14922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r:id="rId21" imgW="787400" imgH="228600" progId="Equation.DSMT4">
                  <p:embed/>
                </p:oleObj>
              </mc:Choice>
              <mc:Fallback>
                <p:oleObj r:id="rId21" imgW="787400" imgH="228600" progId="Equation.DSMT4">
                  <p:embed/>
                  <p:pic>
                    <p:nvPicPr>
                      <p:cNvPr id="0" name="Picture 3145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29250" y="1371600"/>
                        <a:ext cx="1492250" cy="576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6" name="Freeform 36875"/>
          <p:cNvSpPr/>
          <p:nvPr/>
        </p:nvSpPr>
        <p:spPr>
          <a:xfrm>
            <a:off x="6503988" y="3246438"/>
            <a:ext cx="862012" cy="485775"/>
          </a:xfrm>
          <a:custGeom>
            <a:avLst/>
            <a:gdLst/>
            <a:ahLst/>
            <a:cxnLst>
              <a:cxn ang="0">
                <a:pos x="19278" y="457099"/>
              </a:cxn>
              <a:cxn ang="0">
                <a:pos x="78257" y="72"/>
              </a:cxn>
              <a:cxn ang="0">
                <a:pos x="646593" y="485663"/>
              </a:cxn>
            </a:cxnLst>
            <a:rect l="0" t="0" r="0" b="0"/>
            <a:pathLst>
              <a:path w="1148673" h="485847">
                <a:moveTo>
                  <a:pt x="34248" y="457272"/>
                </a:moveTo>
                <a:cubicBezTo>
                  <a:pt x="-6233" y="226291"/>
                  <a:pt x="-46714" y="-4690"/>
                  <a:pt x="139023" y="72"/>
                </a:cubicBezTo>
                <a:cubicBezTo>
                  <a:pt x="324760" y="4834"/>
                  <a:pt x="980398" y="406472"/>
                  <a:pt x="1148673" y="48584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707" name="Freeform 36876"/>
          <p:cNvSpPr/>
          <p:nvPr/>
        </p:nvSpPr>
        <p:spPr>
          <a:xfrm>
            <a:off x="6323013" y="3713163"/>
            <a:ext cx="1036637" cy="746125"/>
          </a:xfrm>
          <a:custGeom>
            <a:avLst/>
            <a:gdLst/>
            <a:ahLst/>
            <a:cxnLst>
              <a:cxn ang="0">
                <a:pos x="155839" y="0"/>
              </a:cxn>
              <a:cxn ang="0">
                <a:pos x="21844" y="486158"/>
              </a:cxn>
              <a:cxn ang="0">
                <a:pos x="375592" y="743536"/>
              </a:cxn>
              <a:cxn ang="0">
                <a:pos x="777579" y="571950"/>
              </a:cxn>
            </a:cxnLst>
            <a:rect l="0" t="0" r="0" b="0"/>
            <a:pathLst>
              <a:path w="1381844" h="745364">
                <a:moveTo>
                  <a:pt x="276944" y="0"/>
                </a:moveTo>
                <a:cubicBezTo>
                  <a:pt x="-45319" y="180181"/>
                  <a:pt x="-26268" y="361950"/>
                  <a:pt x="38819" y="485775"/>
                </a:cubicBezTo>
                <a:cubicBezTo>
                  <a:pt x="103906" y="609600"/>
                  <a:pt x="348381" y="766762"/>
                  <a:pt x="667469" y="742950"/>
                </a:cubicBezTo>
                <a:cubicBezTo>
                  <a:pt x="986557" y="719138"/>
                  <a:pt x="1381844" y="571500"/>
                  <a:pt x="1381844" y="57150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95275" y="49496"/>
            <a:ext cx="8467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Câu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1: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Em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hãy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nêu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cách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tính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các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TSLG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của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góc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trong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tam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giác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ABC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vuông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tại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A ?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5275" y="46904"/>
            <a:ext cx="8538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+mj-lt"/>
              </a:rPr>
              <a:t>Câu</a:t>
            </a:r>
            <a:r>
              <a:rPr lang="en-US" b="1" dirty="0" smtClean="0">
                <a:latin typeface="+mj-lt"/>
              </a:rPr>
              <a:t> 2: </a:t>
            </a:r>
            <a:r>
              <a:rPr lang="en-US" b="1" dirty="0" err="1" smtClean="0">
                <a:latin typeface="+mj-lt"/>
              </a:rPr>
              <a:t>Trong</a:t>
            </a:r>
            <a:r>
              <a:rPr lang="en-US" b="1" dirty="0" smtClean="0">
                <a:latin typeface="+mj-lt"/>
              </a:rPr>
              <a:t> tam </a:t>
            </a:r>
            <a:r>
              <a:rPr lang="en-US" b="1" dirty="0" err="1" smtClean="0">
                <a:latin typeface="+mj-lt"/>
              </a:rPr>
              <a:t>giác</a:t>
            </a:r>
            <a:r>
              <a:rPr lang="en-US" b="1" dirty="0" smtClean="0">
                <a:latin typeface="+mj-lt"/>
              </a:rPr>
              <a:t> ABC </a:t>
            </a:r>
            <a:r>
              <a:rPr lang="en-US" b="1" dirty="0" err="1" smtClean="0">
                <a:latin typeface="+mj-lt"/>
              </a:rPr>
              <a:t>vuông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tại</a:t>
            </a:r>
            <a:r>
              <a:rPr lang="en-US" b="1" dirty="0" smtClean="0">
                <a:latin typeface="+mj-lt"/>
              </a:rPr>
              <a:t> A, </a:t>
            </a:r>
            <a:r>
              <a:rPr lang="en-US" b="1" dirty="0" err="1" smtClean="0">
                <a:latin typeface="+mj-lt"/>
              </a:rPr>
              <a:t>em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hãy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nêu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quan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hệ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giữa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các</a:t>
            </a:r>
            <a:r>
              <a:rPr lang="en-US" b="1" dirty="0" smtClean="0">
                <a:latin typeface="+mj-lt"/>
              </a:rPr>
              <a:t> TSLG </a:t>
            </a:r>
            <a:r>
              <a:rPr lang="en-US" b="1" dirty="0" err="1" smtClean="0">
                <a:latin typeface="+mj-lt"/>
              </a:rPr>
              <a:t>của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góc</a:t>
            </a:r>
            <a:r>
              <a:rPr lang="en-US" b="1" dirty="0" smtClean="0">
                <a:latin typeface="+mj-lt"/>
              </a:rPr>
              <a:t> B </a:t>
            </a:r>
            <a:r>
              <a:rPr lang="en-US" b="1" dirty="0" err="1" smtClean="0">
                <a:latin typeface="+mj-lt"/>
              </a:rPr>
              <a:t>và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góc</a:t>
            </a:r>
            <a:r>
              <a:rPr lang="en-US" b="1" dirty="0" smtClean="0">
                <a:latin typeface="+mj-lt"/>
              </a:rPr>
              <a:t> C?  </a:t>
            </a:r>
            <a:endParaRPr lang="en-US" b="1" dirty="0"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1" grpId="1"/>
      <p:bldP spid="62" grpId="0"/>
      <p:bldP spid="6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24" y="152486"/>
            <a:ext cx="310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6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12/ 76 SGK)</a:t>
            </a:r>
            <a:endParaRPr lang="en-US" u="sng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110" y="1676446"/>
            <a:ext cx="74674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Áp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dụng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định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lí</a:t>
            </a:r>
            <a:r>
              <a:rPr lang="en-US" dirty="0" smtClean="0">
                <a:latin typeface="+mj-lt"/>
              </a:rPr>
              <a:t> TSLG </a:t>
            </a:r>
            <a:r>
              <a:rPr lang="en-US" dirty="0" err="1" smtClean="0">
                <a:latin typeface="+mj-lt"/>
              </a:rPr>
              <a:t>của</a:t>
            </a:r>
            <a:r>
              <a:rPr lang="en-US" dirty="0" smtClean="0">
                <a:latin typeface="+mj-lt"/>
              </a:rPr>
              <a:t> 2 </a:t>
            </a:r>
            <a:r>
              <a:rPr lang="en-US" dirty="0" err="1" smtClean="0">
                <a:latin typeface="+mj-lt"/>
              </a:rPr>
              <a:t>góc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phụ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nhau</a:t>
            </a:r>
            <a:r>
              <a:rPr lang="en-US" dirty="0" smtClean="0">
                <a:latin typeface="+mj-lt"/>
              </a:rPr>
              <a:t> ta </a:t>
            </a:r>
            <a:r>
              <a:rPr lang="en-US" dirty="0" err="1" smtClean="0">
                <a:latin typeface="+mj-lt"/>
              </a:rPr>
              <a:t>có</a:t>
            </a:r>
            <a:r>
              <a:rPr lang="en-US" dirty="0" smtClean="0">
                <a:latin typeface="+mj-lt"/>
              </a:rPr>
              <a:t>:</a:t>
            </a:r>
          </a:p>
          <a:p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sin60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= cos30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  ( </a:t>
            </a:r>
            <a:r>
              <a:rPr lang="en-US" dirty="0" err="1" smtClean="0">
                <a:latin typeface="+mj-lt"/>
              </a:rPr>
              <a:t>vì</a:t>
            </a:r>
            <a:r>
              <a:rPr lang="en-US" dirty="0" smtClean="0">
                <a:latin typeface="+mj-lt"/>
              </a:rPr>
              <a:t>  60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+ 30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= 90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)</a:t>
            </a:r>
          </a:p>
          <a:p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cos75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= sin15</a:t>
            </a:r>
            <a:r>
              <a:rPr lang="en-US" baseline="30000" dirty="0" smtClean="0">
                <a:latin typeface="+mj-lt"/>
              </a:rPr>
              <a:t>0</a:t>
            </a:r>
            <a:r>
              <a:rPr lang="en-US" dirty="0" smtClean="0">
                <a:latin typeface="+mj-lt"/>
              </a:rPr>
              <a:t>   </a:t>
            </a:r>
            <a:r>
              <a:rPr lang="en-US" dirty="0" smtClean="0"/>
              <a:t>( </a:t>
            </a:r>
            <a:r>
              <a:rPr lang="en-US" dirty="0" err="1"/>
              <a:t>vì</a:t>
            </a:r>
            <a:r>
              <a:rPr lang="en-US" dirty="0"/>
              <a:t>  </a:t>
            </a:r>
            <a:r>
              <a:rPr lang="en-US" dirty="0" smtClean="0"/>
              <a:t>75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15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90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sin52</a:t>
            </a:r>
            <a:r>
              <a:rPr lang="en-US" baseline="30000" dirty="0" smtClean="0"/>
              <a:t>0</a:t>
            </a:r>
            <a:r>
              <a:rPr lang="en-US" dirty="0" smtClean="0"/>
              <a:t>30’ = cos37</a:t>
            </a:r>
            <a:r>
              <a:rPr lang="en-US" baseline="30000" dirty="0" smtClean="0"/>
              <a:t>0</a:t>
            </a:r>
            <a:r>
              <a:rPr lang="en-US" dirty="0" smtClean="0"/>
              <a:t>30’ </a:t>
            </a:r>
            <a:r>
              <a:rPr lang="en-US" dirty="0"/>
              <a:t>( </a:t>
            </a:r>
            <a:r>
              <a:rPr lang="en-US" dirty="0" err="1"/>
              <a:t>vì</a:t>
            </a:r>
            <a:r>
              <a:rPr lang="en-US" dirty="0"/>
              <a:t>  </a:t>
            </a:r>
            <a:r>
              <a:rPr lang="en-US" dirty="0" smtClean="0"/>
              <a:t>52</a:t>
            </a:r>
            <a:r>
              <a:rPr lang="en-US" baseline="30000" dirty="0" smtClean="0"/>
              <a:t>0</a:t>
            </a:r>
            <a:r>
              <a:rPr lang="en-US" dirty="0" smtClean="0"/>
              <a:t>30’ </a:t>
            </a:r>
            <a:r>
              <a:rPr lang="en-US" dirty="0"/>
              <a:t>+ </a:t>
            </a:r>
            <a:r>
              <a:rPr lang="en-US" dirty="0" smtClean="0"/>
              <a:t>37</a:t>
            </a:r>
            <a:r>
              <a:rPr lang="en-US" baseline="30000" dirty="0" smtClean="0"/>
              <a:t>0</a:t>
            </a:r>
            <a:r>
              <a:rPr lang="en-US" dirty="0" smtClean="0"/>
              <a:t>30’ </a:t>
            </a:r>
            <a:r>
              <a:rPr lang="en-US" dirty="0"/>
              <a:t>= 90</a:t>
            </a:r>
            <a:r>
              <a:rPr lang="en-US" baseline="30000" dirty="0"/>
              <a:t>0</a:t>
            </a:r>
            <a:r>
              <a:rPr lang="en-US" dirty="0"/>
              <a:t> )</a:t>
            </a:r>
          </a:p>
          <a:p>
            <a:r>
              <a:rPr lang="en-US" dirty="0" smtClean="0"/>
              <a:t>    cot82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tan8</a:t>
            </a:r>
            <a:r>
              <a:rPr lang="en-US" baseline="30000" dirty="0" smtClean="0"/>
              <a:t>0</a:t>
            </a:r>
            <a:r>
              <a:rPr lang="en-US" dirty="0" smtClean="0"/>
              <a:t>   </a:t>
            </a:r>
            <a:r>
              <a:rPr lang="en-US" dirty="0"/>
              <a:t>( </a:t>
            </a:r>
            <a:r>
              <a:rPr lang="en-US" dirty="0" err="1"/>
              <a:t>vì</a:t>
            </a:r>
            <a:r>
              <a:rPr lang="en-US" dirty="0"/>
              <a:t>  </a:t>
            </a:r>
            <a:r>
              <a:rPr lang="en-US" dirty="0" smtClean="0"/>
              <a:t>82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+ 8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90</a:t>
            </a:r>
            <a:r>
              <a:rPr lang="en-US" baseline="30000" dirty="0"/>
              <a:t>0</a:t>
            </a:r>
            <a:r>
              <a:rPr lang="en-US" dirty="0"/>
              <a:t> )</a:t>
            </a:r>
          </a:p>
          <a:p>
            <a:r>
              <a:rPr lang="en-US" dirty="0" smtClean="0"/>
              <a:t>    tan80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cot10</a:t>
            </a:r>
            <a:r>
              <a:rPr lang="en-US" baseline="30000" dirty="0" smtClean="0"/>
              <a:t>0</a:t>
            </a:r>
            <a:r>
              <a:rPr lang="en-US" dirty="0" smtClean="0"/>
              <a:t>   </a:t>
            </a:r>
            <a:r>
              <a:rPr lang="en-US" dirty="0"/>
              <a:t>( </a:t>
            </a:r>
            <a:r>
              <a:rPr lang="en-US" dirty="0" err="1"/>
              <a:t>vì</a:t>
            </a:r>
            <a:r>
              <a:rPr lang="en-US" dirty="0"/>
              <a:t>  </a:t>
            </a:r>
            <a:r>
              <a:rPr lang="en-US" dirty="0" smtClean="0"/>
              <a:t>80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10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= 90</a:t>
            </a:r>
            <a:r>
              <a:rPr lang="en-US" baseline="30000" dirty="0"/>
              <a:t>0</a:t>
            </a:r>
            <a:r>
              <a:rPr lang="en-US" dirty="0"/>
              <a:t> )</a:t>
            </a:r>
          </a:p>
          <a:p>
            <a:endParaRPr lang="en-US" dirty="0"/>
          </a:p>
          <a:p>
            <a:endParaRPr lang="en-US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cos75</a:t>
            </a:r>
            <a:r>
              <a:rPr lang="en-US" baseline="30000" dirty="0"/>
              <a:t>0</a:t>
            </a:r>
            <a:r>
              <a:rPr lang="en-US" dirty="0"/>
              <a:t> = sin15</a:t>
            </a:r>
            <a:r>
              <a:rPr lang="en-US" baseline="30000" dirty="0"/>
              <a:t>0</a:t>
            </a:r>
            <a:r>
              <a:rPr lang="en-US" dirty="0"/>
              <a:t>   ( </a:t>
            </a:r>
            <a:r>
              <a:rPr lang="en-US" dirty="0" err="1"/>
              <a:t>vì</a:t>
            </a:r>
            <a:r>
              <a:rPr lang="en-US" dirty="0"/>
              <a:t>  75</a:t>
            </a:r>
            <a:r>
              <a:rPr lang="en-US" baseline="30000" dirty="0"/>
              <a:t>0</a:t>
            </a:r>
            <a:r>
              <a:rPr lang="en-US" dirty="0"/>
              <a:t> + 15</a:t>
            </a:r>
            <a:r>
              <a:rPr lang="en-US" baseline="30000" dirty="0"/>
              <a:t>0</a:t>
            </a:r>
            <a:r>
              <a:rPr lang="en-US" dirty="0"/>
              <a:t> = 90</a:t>
            </a:r>
            <a:r>
              <a:rPr lang="en-US" baseline="30000" dirty="0"/>
              <a:t>0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404749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24" y="152486"/>
            <a:ext cx="310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7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16/ 77 SGK)</a:t>
            </a:r>
            <a:endParaRPr lang="en-US" u="sng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12" y="762070"/>
            <a:ext cx="3835652" cy="216999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43090" y="3657594"/>
                <a:ext cx="5486256" cy="1972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Xét tam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</a:rPr>
                  <a:t>giác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 ABC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</a:rPr>
                  <a:t>vuông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</a:rPr>
                  <a:t>tại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</a:rPr>
                  <a:t> A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</a:rPr>
                  <a:t>có</a:t>
                </a:r>
                <a:endParaRPr lang="en-US" dirty="0" smtClean="0">
                  <a:solidFill>
                    <a:schemeClr val="tx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𝑠𝑖𝑛𝐶</m:t>
                      </m:r>
                      <m:r>
                        <a:rPr lang="vi-VN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vi-VN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60°=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vi-VN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𝐵𝐶𝑠𝑖𝑛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60°=8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vi-V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60°=4</m:t>
                      </m:r>
                      <m:rad>
                        <m:radPr>
                          <m:degHide m:val="on"/>
                          <m:ctrlPr>
                            <a:rPr lang="vi-V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dirty="0" err="1" smtClean="0">
                    <a:solidFill>
                      <a:schemeClr val="tx1"/>
                    </a:solidFill>
                  </a:rPr>
                  <a:t>Vậy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AB 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vi-VN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90" y="3657594"/>
                <a:ext cx="5486256" cy="1972528"/>
              </a:xfrm>
              <a:prstGeom prst="rect">
                <a:avLst/>
              </a:prstGeom>
              <a:blipFill rotWithShape="0">
                <a:blip r:embed="rId3"/>
                <a:stretch>
                  <a:fillRect l="-1780" t="-2469" b="-5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004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24" y="152486"/>
            <a:ext cx="3104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8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17/ 77 SGK)</a:t>
            </a:r>
            <a:endParaRPr lang="en-US" u="sng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06" y="914466"/>
            <a:ext cx="3985146" cy="262800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4" name="TextBox 3"/>
          <p:cNvSpPr txBox="1"/>
          <p:nvPr/>
        </p:nvSpPr>
        <p:spPr>
          <a:xfrm>
            <a:off x="2068891" y="614151"/>
            <a:ext cx="4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912" y="2626076"/>
            <a:ext cx="4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0658" y="2775020"/>
            <a:ext cx="4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10" y="2754554"/>
            <a:ext cx="4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91526" y="1504712"/>
            <a:ext cx="457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31648" y="3414222"/>
                <a:ext cx="6974007" cy="2674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vi-VN" sz="2400" dirty="0" smtClean="0">
                  <a:solidFill>
                    <a:schemeClr val="tx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𝐴𝐻𝐵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𝑣𝑢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ô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ê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𝑡𝑎𝑛𝐵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𝐴𝐻</m:t>
                          </m:r>
                        </m:num>
                        <m:den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𝐵𝐻</m:t>
                          </m:r>
                        </m:den>
                      </m:f>
                    </m:oMath>
                  </m:oMathPara>
                </a14:m>
                <a:endParaRPr lang="vi-VN" sz="2400" b="0" i="1" dirty="0">
                  <a:solidFill>
                    <a:schemeClr val="tx1"/>
                  </a:solidFill>
                  <a:latin typeface="+mj-lt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𝐴𝐻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𝐵𝐻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𝑡𝑎𝑛𝐵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45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𝐴𝐻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∆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𝐴𝐻𝐶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𝑣𝑢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ô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ạ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ê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 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𝐴𝐶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𝐴𝐻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 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  <m:sup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841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841</m:t>
                          </m:r>
                        </m:e>
                      </m:rad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vi-VN" sz="24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648" y="3414222"/>
                <a:ext cx="6974007" cy="267400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9600" y="349603"/>
            <a:ext cx="3197323" cy="103355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8200" y="2572331"/>
            <a:ext cx="2590799" cy="541238"/>
          </a:xfrm>
          <a:prstGeom prst="rect">
            <a:avLst/>
          </a:prstGeom>
          <a:blipFill>
            <a:blip r:embed="rId3"/>
            <a:stretch>
              <a:fillRect t="-16854" r="-8962" b="-4157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83242" y="434114"/>
            <a:ext cx="3197323" cy="94904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5400" y="2386203"/>
            <a:ext cx="3815916" cy="553998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455" y="3962386"/>
            <a:ext cx="7950200" cy="1200150"/>
          </a:xfrm>
          <a:prstGeom prst="rect">
            <a:avLst/>
          </a:prstGeom>
          <a:solidFill>
            <a:srgbClr val="FF000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Chú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ý: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đây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là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những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hệ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thức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cơ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bản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để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giải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các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bài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tập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36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khác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110" y="1522288"/>
            <a:ext cx="8762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+mj-lt"/>
              </a:rPr>
              <a:t>Em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hãy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nêu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các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hệ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thức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cơ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bản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của</a:t>
            </a:r>
            <a:r>
              <a:rPr lang="en-US" b="1" dirty="0" smtClean="0">
                <a:latin typeface="+mj-lt"/>
              </a:rPr>
              <a:t> TSLG </a:t>
            </a:r>
            <a:r>
              <a:rPr lang="en-US" b="1" dirty="0" err="1" smtClean="0">
                <a:latin typeface="+mj-lt"/>
              </a:rPr>
              <a:t>đã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được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chứng</a:t>
            </a:r>
            <a:r>
              <a:rPr lang="en-US" b="1" dirty="0" smtClean="0">
                <a:latin typeface="+mj-lt"/>
              </a:rPr>
              <a:t> minh      </a:t>
            </a:r>
            <a:r>
              <a:rPr lang="en-US" b="1" dirty="0" err="1" smtClean="0">
                <a:latin typeface="+mj-lt"/>
              </a:rPr>
              <a:t>trong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bài</a:t>
            </a:r>
            <a:r>
              <a:rPr lang="en-US" b="1" dirty="0" smtClean="0">
                <a:latin typeface="+mj-lt"/>
              </a:rPr>
              <a:t> 14 SGK?  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970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0323" y="152023"/>
            <a:ext cx="55426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+mj-lt"/>
              </a:rPr>
              <a:t>Bài</a:t>
            </a:r>
            <a:r>
              <a:rPr lang="en-US" b="1" u="sng" dirty="0" smtClean="0">
                <a:latin typeface="+mj-lt"/>
              </a:rPr>
              <a:t> 9</a:t>
            </a:r>
            <a:r>
              <a:rPr lang="en-US" b="1" dirty="0" smtClean="0">
                <a:latin typeface="+mj-lt"/>
              </a:rPr>
              <a:t>  </a:t>
            </a:r>
            <a:r>
              <a:rPr lang="en-US" b="1" dirty="0" err="1" smtClean="0">
                <a:latin typeface="+mj-lt"/>
              </a:rPr>
              <a:t>Hãy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đơn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giản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các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biểu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thức</a:t>
            </a:r>
            <a:endParaRPr lang="en-US" b="1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a) </a:t>
            </a:r>
          </a:p>
          <a:p>
            <a:r>
              <a:rPr lang="en-US" b="1" dirty="0" smtClean="0">
                <a:latin typeface="+mj-lt"/>
              </a:rPr>
              <a:t>b) </a:t>
            </a:r>
          </a:p>
          <a:p>
            <a:r>
              <a:rPr lang="en-US" b="1" dirty="0" smtClean="0">
                <a:latin typeface="+mj-lt"/>
              </a:rPr>
              <a:t>c) </a:t>
            </a:r>
            <a:endParaRPr lang="en-US" b="1" dirty="0">
              <a:latin typeface="+mj-lt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5457"/>
              </p:ext>
            </p:extLst>
          </p:nvPr>
        </p:nvGraphicFramePr>
        <p:xfrm>
          <a:off x="1899753" y="526878"/>
          <a:ext cx="1295366" cy="440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3" imgW="596880" imgH="203040" progId="Equation.DSMT4">
                  <p:embed/>
                </p:oleObj>
              </mc:Choice>
              <mc:Fallback>
                <p:oleObj name="Equation" r:id="rId3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9753" y="526878"/>
                        <a:ext cx="1295366" cy="440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307835"/>
              </p:ext>
            </p:extLst>
          </p:nvPr>
        </p:nvGraphicFramePr>
        <p:xfrm>
          <a:off x="1890572" y="882615"/>
          <a:ext cx="2571546" cy="4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5" imgW="1218960" imgH="203040" progId="Equation.DSMT4">
                  <p:embed/>
                </p:oleObj>
              </mc:Choice>
              <mc:Fallback>
                <p:oleObj name="Equation" r:id="rId5" imgW="1218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0572" y="882615"/>
                        <a:ext cx="2571546" cy="428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70782"/>
              </p:ext>
            </p:extLst>
          </p:nvPr>
        </p:nvGraphicFramePr>
        <p:xfrm>
          <a:off x="1874870" y="1278088"/>
          <a:ext cx="2930594" cy="43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7" imgW="1384200" imgH="203040" progId="Equation.DSMT4">
                  <p:embed/>
                </p:oleObj>
              </mc:Choice>
              <mc:Fallback>
                <p:oleObj name="Equation" r:id="rId7" imgW="1384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74870" y="1278088"/>
                        <a:ext cx="2930594" cy="430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9425" y="1706046"/>
            <a:ext cx="55426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+mj-lt"/>
              </a:rPr>
              <a:t>Giải</a:t>
            </a:r>
            <a:r>
              <a:rPr lang="en-US" b="1" u="sng" dirty="0" smtClean="0">
                <a:latin typeface="+mj-lt"/>
              </a:rPr>
              <a:t>:</a:t>
            </a:r>
          </a:p>
          <a:p>
            <a:r>
              <a:rPr lang="en-US" b="1" dirty="0" smtClean="0">
                <a:latin typeface="+mj-lt"/>
              </a:rPr>
              <a:t>a)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  <a:endParaRPr lang="en-US" b="1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165255"/>
              </p:ext>
            </p:extLst>
          </p:nvPr>
        </p:nvGraphicFramePr>
        <p:xfrm>
          <a:off x="1261246" y="2074411"/>
          <a:ext cx="1295366" cy="440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9" imgW="596880" imgH="203040" progId="Equation.DSMT4">
                  <p:embed/>
                </p:oleObj>
              </mc:Choice>
              <mc:Fallback>
                <p:oleObj name="Equation" r:id="rId9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61246" y="2074411"/>
                        <a:ext cx="1295366" cy="440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620797"/>
              </p:ext>
            </p:extLst>
          </p:nvPr>
        </p:nvGraphicFramePr>
        <p:xfrm>
          <a:off x="1008242" y="2522814"/>
          <a:ext cx="3147343" cy="409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Equation" r:id="rId11" imgW="1562040" imgH="203040" progId="Equation.DSMT4">
                  <p:embed/>
                </p:oleObj>
              </mc:Choice>
              <mc:Fallback>
                <p:oleObj name="Equation" r:id="rId11" imgW="1562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08242" y="2522814"/>
                        <a:ext cx="3147343" cy="409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97557"/>
              </p:ext>
            </p:extLst>
          </p:nvPr>
        </p:nvGraphicFramePr>
        <p:xfrm>
          <a:off x="4358000" y="2496775"/>
          <a:ext cx="1246567" cy="453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13" imgW="558720" imgH="203040" progId="Equation.DSMT4">
                  <p:embed/>
                </p:oleObj>
              </mc:Choice>
              <mc:Fallback>
                <p:oleObj name="Equation" r:id="rId13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58000" y="2496775"/>
                        <a:ext cx="1246567" cy="453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69425" y="3275605"/>
            <a:ext cx="5542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b)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  <a:endParaRPr lang="en-US" b="1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966609"/>
              </p:ext>
            </p:extLst>
          </p:nvPr>
        </p:nvGraphicFramePr>
        <p:xfrm>
          <a:off x="1169051" y="3260189"/>
          <a:ext cx="2571546" cy="4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15" imgW="1218960" imgH="203040" progId="Equation.DSMT4">
                  <p:embed/>
                </p:oleObj>
              </mc:Choice>
              <mc:Fallback>
                <p:oleObj name="Equation" r:id="rId15" imgW="1218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69051" y="3260189"/>
                        <a:ext cx="2571546" cy="428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524788"/>
              </p:ext>
            </p:extLst>
          </p:nvPr>
        </p:nvGraphicFramePr>
        <p:xfrm>
          <a:off x="961561" y="3620636"/>
          <a:ext cx="2452575" cy="490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17" imgW="1143000" imgH="228600" progId="Equation.DSMT4">
                  <p:embed/>
                </p:oleObj>
              </mc:Choice>
              <mc:Fallback>
                <p:oleObj name="Equation" r:id="rId17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61561" y="3620636"/>
                        <a:ext cx="2452575" cy="490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134487"/>
              </p:ext>
            </p:extLst>
          </p:nvPr>
        </p:nvGraphicFramePr>
        <p:xfrm>
          <a:off x="1008242" y="4016745"/>
          <a:ext cx="4278381" cy="490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19" imgW="1993680" imgH="228600" progId="Equation.DSMT4">
                  <p:embed/>
                </p:oleObj>
              </mc:Choice>
              <mc:Fallback>
                <p:oleObj name="Equation" r:id="rId19" imgW="1993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008242" y="4016745"/>
                        <a:ext cx="4278381" cy="490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609874"/>
              </p:ext>
            </p:extLst>
          </p:nvPr>
        </p:nvGraphicFramePr>
        <p:xfrm>
          <a:off x="5420531" y="4013535"/>
          <a:ext cx="1254264" cy="477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21" imgW="533160" imgH="203040" progId="Equation.DSMT4">
                  <p:embed/>
                </p:oleObj>
              </mc:Choice>
              <mc:Fallback>
                <p:oleObj name="Equation" r:id="rId21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20531" y="4013535"/>
                        <a:ext cx="1254264" cy="477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69425" y="4791792"/>
            <a:ext cx="5542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c</a:t>
            </a:r>
            <a:r>
              <a:rPr lang="en-US" b="1" dirty="0" smtClean="0">
                <a:latin typeface="+mj-lt"/>
              </a:rPr>
              <a:t>)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</a:p>
          <a:p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 </a:t>
            </a:r>
            <a:endParaRPr lang="en-US" b="1" dirty="0">
              <a:latin typeface="+mj-lt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70782"/>
              </p:ext>
            </p:extLst>
          </p:nvPr>
        </p:nvGraphicFramePr>
        <p:xfrm>
          <a:off x="1116616" y="4826234"/>
          <a:ext cx="2930594" cy="430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Equation" r:id="rId23" imgW="1384200" imgH="203040" progId="Equation.DSMT4">
                  <p:embed/>
                </p:oleObj>
              </mc:Choice>
              <mc:Fallback>
                <p:oleObj name="Equation" r:id="rId23" imgW="1384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16616" y="4826234"/>
                        <a:ext cx="2930594" cy="430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515534"/>
              </p:ext>
            </p:extLst>
          </p:nvPr>
        </p:nvGraphicFramePr>
        <p:xfrm>
          <a:off x="4155585" y="4838753"/>
          <a:ext cx="2580637" cy="478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0" name="Equation" r:id="rId24" imgW="1231560" imgH="228600" progId="Equation.DSMT4">
                  <p:embed/>
                </p:oleObj>
              </mc:Choice>
              <mc:Fallback>
                <p:oleObj name="Equation" r:id="rId24" imgW="1231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155585" y="4838753"/>
                        <a:ext cx="2580637" cy="478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149432"/>
              </p:ext>
            </p:extLst>
          </p:nvPr>
        </p:nvGraphicFramePr>
        <p:xfrm>
          <a:off x="915637" y="5226421"/>
          <a:ext cx="2424530" cy="808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Equation" r:id="rId26" imgW="1257120" imgH="419040" progId="Equation.DSMT4">
                  <p:embed/>
                </p:oleObj>
              </mc:Choice>
              <mc:Fallback>
                <p:oleObj name="Equation" r:id="rId26" imgW="12571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915637" y="5226421"/>
                        <a:ext cx="2424530" cy="808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909020"/>
              </p:ext>
            </p:extLst>
          </p:nvPr>
        </p:nvGraphicFramePr>
        <p:xfrm>
          <a:off x="3435059" y="5209028"/>
          <a:ext cx="309245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Equation" r:id="rId28" imgW="1536480" imgH="419040" progId="Equation.DSMT4">
                  <p:embed/>
                </p:oleObj>
              </mc:Choice>
              <mc:Fallback>
                <p:oleObj name="Equation" r:id="rId28" imgW="1536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3435059" y="5209028"/>
                        <a:ext cx="3092450" cy="842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802742"/>
              </p:ext>
            </p:extLst>
          </p:nvPr>
        </p:nvGraphicFramePr>
        <p:xfrm>
          <a:off x="961561" y="6045493"/>
          <a:ext cx="301466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3" name="Equation" r:id="rId30" imgW="1257120" imgH="203040" progId="Equation.DSMT4">
                  <p:embed/>
                </p:oleObj>
              </mc:Choice>
              <mc:Fallback>
                <p:oleObj name="Equation" r:id="rId30" imgW="1257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961561" y="6045493"/>
                        <a:ext cx="3014662" cy="487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866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/>
          <p:nvPr/>
        </p:nvSpPr>
        <p:spPr>
          <a:xfrm>
            <a:off x="2686050" y="914400"/>
            <a:ext cx="4021138" cy="539750"/>
          </a:xfrm>
          <a:prstGeom prst="rect">
            <a:avLst/>
          </a:prstGeom>
          <a:noFill/>
          <a:ln w="9525">
            <a:noFill/>
          </a:ln>
        </p:spPr>
        <p:txBody>
          <a:bodyPr wrap="none" lIns="76800" tIns="38400" rIns="76800" bIns="38400" anchor="t" anchorCtr="0">
            <a:spAutoFit/>
          </a:bodyPr>
          <a:lstStyle/>
          <a:p>
            <a:pPr eaLnBrk="0" hangingPunct="0"/>
            <a:r>
              <a:rPr lang="vi-VN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HƯỚNG DẪN VỀ NHÀ</a:t>
            </a:r>
            <a:endParaRPr lang="en-US" altLang="en-US" sz="3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905000"/>
            <a:ext cx="8515350" cy="2308930"/>
          </a:xfrm>
          <a:prstGeom prst="rect">
            <a:avLst/>
          </a:prstGeom>
          <a:noFill/>
          <a:ln w="9525">
            <a:noFill/>
          </a:ln>
        </p:spPr>
        <p:txBody>
          <a:bodyPr wrap="square" lIns="76800" tIns="38400" rIns="76800" bIns="38400" anchor="t" anchorCtr="0">
            <a:spAutoFit/>
          </a:bodyPr>
          <a:lstStyle/>
          <a:p>
            <a:pPr eaLnBrk="0" hangingPunct="0"/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*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tỉ </a:t>
            </a: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số lượng giác của một góc nhọn</a:t>
            </a:r>
          </a:p>
          <a:p>
            <a:pPr eaLnBrk="0" hangingPunct="0"/>
            <a:r>
              <a:rPr lang="en-US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*</a:t>
            </a: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Định lí về tỉ số lượng giác của 2 góc phụ nhau</a:t>
            </a:r>
          </a:p>
          <a:p>
            <a:pPr eaLnBrk="0" hangingPunct="0">
              <a:buChar char="-"/>
            </a:pP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Làm bài tập</a:t>
            </a:r>
            <a:r>
              <a:rPr lang="en-US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SBT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: </a:t>
            </a:r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26;27;28 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trang </a:t>
            </a:r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107</a:t>
            </a:r>
            <a:endParaRPr lang="vi-VN" altLang="x-none" sz="2900" dirty="0">
              <a:solidFill>
                <a:srgbClr val="1F497D"/>
              </a:solidFill>
              <a:latin typeface="Times New Roman" panose="02020603050405020304" pitchFamily="18" charset="0"/>
            </a:endParaRPr>
          </a:p>
          <a:p>
            <a:pPr eaLnBrk="0" hangingPunct="0">
              <a:buChar char="-"/>
            </a:pP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Xem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trước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bài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“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Một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số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hệ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thức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về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cạnh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và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góc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trong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tam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giác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vuông</a:t>
            </a:r>
            <a:r>
              <a:rPr lang="en-US" sz="2900" smtClean="0">
                <a:solidFill>
                  <a:srgbClr val="1F497D"/>
                </a:solidFill>
                <a:latin typeface="Times New Roman" panose="02020603050405020304" pitchFamily="18" charset="0"/>
              </a:rPr>
              <a:t>”</a:t>
            </a:r>
            <a:endParaRPr lang="en-US" sz="2900" dirty="0">
              <a:solidFill>
                <a:srgbClr val="1F497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5334000"/>
            <a:ext cx="869950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76800" tIns="38400" rIns="76800" bIns="38400" anchor="t" anchorCtr="0">
            <a:spAutoFit/>
          </a:bodyPr>
          <a:lstStyle/>
          <a:p>
            <a:pPr eaLnBrk="0" hangingPunct="0"/>
            <a:r>
              <a:rPr lang="vi-VN" altLang="en-US" sz="1500" dirty="0">
                <a:solidFill>
                  <a:srgbClr val="FF0000"/>
                </a:solidFill>
                <a:latin typeface="Times New Roman" panose="02020603050405020304" pitchFamily="18" charset="0"/>
              </a:rPr>
              <a:t>CÁNH CỬA CỦA TRÍ TUỆ KHÔNG BAO GIỜ ĐÓNG LẠI VỚI NHỮNG AI LUÔN NỖ LỰC HỌC TẬP!  </a:t>
            </a:r>
            <a:endParaRPr lang="en-US" altLang="en-US" sz="15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sz="quarter"/>
          </p:nvPr>
        </p:nvSpPr>
        <p:spPr>
          <a:xfrm>
            <a:off x="-4541" y="486032"/>
            <a:ext cx="9296400" cy="1158875"/>
          </a:xfrm>
          <a:solidFill>
            <a:srgbClr val="A3E0FF"/>
          </a:solidFill>
        </p:spPr>
        <p:txBody>
          <a:bodyPr vert="horz" wrap="square" lIns="91440" tIns="45720" rIns="91440" bIns="45720" anchor="ctr" anchorCtr="0"/>
          <a:lstStyle/>
          <a:p>
            <a:pPr>
              <a:buNone/>
            </a:pPr>
            <a:r>
              <a:rPr lang="vi-VN" altLang="x-none" sz="2800" b="1" dirty="0">
                <a:solidFill>
                  <a:srgbClr val="FF0000"/>
                </a:solidFill>
              </a:rPr>
              <a:t>Bài </a:t>
            </a:r>
            <a:r>
              <a:rPr lang="vi-VN" altLang="x-none" sz="2800" b="1" dirty="0" smtClean="0">
                <a:solidFill>
                  <a:srgbClr val="FF0000"/>
                </a:solidFill>
              </a:rPr>
              <a:t>1:Điền </a:t>
            </a:r>
            <a:r>
              <a:rPr lang="vi-VN" altLang="x-none" sz="2800" b="1" dirty="0">
                <a:solidFill>
                  <a:srgbClr val="FF0000"/>
                </a:solidFill>
              </a:rPr>
              <a:t>vào chỗ trống hoàn thành các công thức sau: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386" name="Text Box 16"/>
          <p:cNvSpPr txBox="1"/>
          <p:nvPr/>
        </p:nvSpPr>
        <p:spPr>
          <a:xfrm>
            <a:off x="579438" y="1984375"/>
            <a:ext cx="3313112" cy="5857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</a:t>
            </a:r>
            <a:r>
              <a:rPr lang="en-US" altLang="en-US" sz="3200" b="1" i="1" dirty="0" err="1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sin</a:t>
            </a:r>
            <a:r>
              <a:rPr lang="en-US" altLang="en-US" sz="3200" b="1" i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3200" b="1" i="1" dirty="0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= </a:t>
            </a:r>
            <a:endParaRPr lang="en-US" altLang="en-US" sz="3200" dirty="0">
              <a:solidFill>
                <a:srgbClr val="333399"/>
              </a:solidFill>
              <a:latin typeface="VNI-Times" pitchFamily="2" charset="0"/>
              <a:sym typeface="Symbol" panose="05050102010706020507" pitchFamily="18" charset="2"/>
            </a:endParaRPr>
          </a:p>
        </p:txBody>
      </p:sp>
      <p:grpSp>
        <p:nvGrpSpPr>
          <p:cNvPr id="9" name="Group 17"/>
          <p:cNvGrpSpPr/>
          <p:nvPr/>
        </p:nvGrpSpPr>
        <p:grpSpPr>
          <a:xfrm>
            <a:off x="2517775" y="1752600"/>
            <a:ext cx="1290638" cy="1076325"/>
            <a:chOff x="2016" y="1488"/>
            <a:chExt cx="505" cy="463"/>
          </a:xfrm>
        </p:grpSpPr>
        <p:sp>
          <p:nvSpPr>
            <p:cNvPr id="16388" name="Text Box 18"/>
            <p:cNvSpPr txBox="1"/>
            <p:nvPr/>
          </p:nvSpPr>
          <p:spPr>
            <a:xfrm>
              <a:off x="2034" y="1488"/>
              <a:ext cx="487" cy="46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C</a:t>
              </a: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/>
              </a:r>
              <a:b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</a:b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BC</a:t>
              </a:r>
            </a:p>
          </p:txBody>
        </p:sp>
        <p:sp>
          <p:nvSpPr>
            <p:cNvPr id="16389" name="Line 19"/>
            <p:cNvSpPr/>
            <p:nvPr/>
          </p:nvSpPr>
          <p:spPr>
            <a:xfrm flipV="1">
              <a:off x="2016" y="1757"/>
              <a:ext cx="390" cy="3"/>
            </a:xfrm>
            <a:prstGeom prst="line">
              <a:avLst/>
            </a:prstGeom>
            <a:ln w="127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6390" name="Text Box 22"/>
          <p:cNvSpPr txBox="1"/>
          <p:nvPr/>
        </p:nvSpPr>
        <p:spPr>
          <a:xfrm>
            <a:off x="517525" y="2974975"/>
            <a:ext cx="3313113" cy="5857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</a:t>
            </a:r>
            <a:r>
              <a:rPr lang="en-US" altLang="en-US" sz="3200" b="1" i="1" dirty="0" err="1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cos</a:t>
            </a:r>
            <a:r>
              <a:rPr lang="en-US" altLang="en-US" sz="3200" b="1" i="1" dirty="0" err="1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3200" b="1" i="1" dirty="0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</a:t>
            </a: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= </a:t>
            </a:r>
            <a:endParaRPr lang="en-US" altLang="en-US" sz="3200" dirty="0">
              <a:solidFill>
                <a:srgbClr val="333399"/>
              </a:solidFill>
              <a:latin typeface="VNI-Times" pitchFamily="2" charset="0"/>
              <a:sym typeface="Symbol" panose="05050102010706020507" pitchFamily="18" charset="2"/>
            </a:endParaRPr>
          </a:p>
        </p:txBody>
      </p:sp>
      <p:grpSp>
        <p:nvGrpSpPr>
          <p:cNvPr id="14" name="Group 23"/>
          <p:cNvGrpSpPr/>
          <p:nvPr/>
        </p:nvGrpSpPr>
        <p:grpSpPr>
          <a:xfrm>
            <a:off x="2455863" y="2743200"/>
            <a:ext cx="1290637" cy="1076325"/>
            <a:chOff x="2016" y="1488"/>
            <a:chExt cx="505" cy="463"/>
          </a:xfrm>
        </p:grpSpPr>
        <p:sp>
          <p:nvSpPr>
            <p:cNvPr id="16392" name="Text Box 24"/>
            <p:cNvSpPr txBox="1"/>
            <p:nvPr/>
          </p:nvSpPr>
          <p:spPr>
            <a:xfrm>
              <a:off x="2034" y="1488"/>
              <a:ext cx="487" cy="46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B</a:t>
              </a: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/>
              </a:r>
              <a:b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</a:b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BC</a:t>
              </a:r>
            </a:p>
          </p:txBody>
        </p:sp>
        <p:sp>
          <p:nvSpPr>
            <p:cNvPr id="16393" name="Line 25"/>
            <p:cNvSpPr/>
            <p:nvPr/>
          </p:nvSpPr>
          <p:spPr>
            <a:xfrm flipV="1">
              <a:off x="2016" y="1757"/>
              <a:ext cx="390" cy="3"/>
            </a:xfrm>
            <a:prstGeom prst="line">
              <a:avLst/>
            </a:prstGeom>
            <a:ln w="127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6394" name="Text Box 27"/>
          <p:cNvSpPr txBox="1"/>
          <p:nvPr/>
        </p:nvSpPr>
        <p:spPr>
          <a:xfrm>
            <a:off x="280988" y="4041775"/>
            <a:ext cx="3681412" cy="5857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 </a:t>
            </a:r>
            <a:r>
              <a:rPr lang="en-US" altLang="en-US" sz="3200" b="1" i="1" dirty="0" err="1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tan</a:t>
            </a:r>
            <a:r>
              <a:rPr lang="en-US" altLang="en-US" sz="3200" b="1" i="1" dirty="0" err="1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3200" b="1" i="1" dirty="0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</a:t>
            </a: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= </a:t>
            </a:r>
            <a:endParaRPr lang="en-US" altLang="en-US" sz="3200" dirty="0">
              <a:solidFill>
                <a:srgbClr val="333399"/>
              </a:solidFill>
              <a:latin typeface="VNI-Times" pitchFamily="2" charset="0"/>
              <a:sym typeface="Symbol" panose="05050102010706020507" pitchFamily="18" charset="2"/>
            </a:endParaRPr>
          </a:p>
        </p:txBody>
      </p:sp>
      <p:grpSp>
        <p:nvGrpSpPr>
          <p:cNvPr id="19" name="Group 28"/>
          <p:cNvGrpSpPr/>
          <p:nvPr/>
        </p:nvGrpSpPr>
        <p:grpSpPr>
          <a:xfrm>
            <a:off x="2433638" y="3810000"/>
            <a:ext cx="1435100" cy="1076325"/>
            <a:chOff x="2016" y="1488"/>
            <a:chExt cx="505" cy="463"/>
          </a:xfrm>
        </p:grpSpPr>
        <p:sp>
          <p:nvSpPr>
            <p:cNvPr id="16396" name="Text Box 29"/>
            <p:cNvSpPr txBox="1"/>
            <p:nvPr/>
          </p:nvSpPr>
          <p:spPr>
            <a:xfrm>
              <a:off x="2034" y="1488"/>
              <a:ext cx="487" cy="46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C</a:t>
              </a: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/>
              </a:r>
              <a:b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</a:b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B</a:t>
              </a:r>
              <a:endParaRPr lang="en-US" altLang="en-US" sz="3200" b="1" i="1" dirty="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16397" name="Line 30"/>
            <p:cNvSpPr/>
            <p:nvPr/>
          </p:nvSpPr>
          <p:spPr>
            <a:xfrm flipV="1">
              <a:off x="2016" y="1757"/>
              <a:ext cx="390" cy="3"/>
            </a:xfrm>
            <a:prstGeom prst="line">
              <a:avLst/>
            </a:prstGeom>
            <a:ln w="127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6398" name="Text Box 32"/>
          <p:cNvSpPr txBox="1"/>
          <p:nvPr/>
        </p:nvSpPr>
        <p:spPr>
          <a:xfrm>
            <a:off x="457200" y="5087938"/>
            <a:ext cx="3313113" cy="5857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</a:t>
            </a:r>
            <a:r>
              <a:rPr lang="en-US" altLang="en-US" sz="3200" b="1" i="1" dirty="0" err="1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cot</a:t>
            </a:r>
            <a:r>
              <a:rPr lang="en-US" altLang="en-US" sz="3200" b="1" i="1" dirty="0" err="1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3200" b="1" i="1" dirty="0" smtClean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  </a:t>
            </a:r>
            <a:r>
              <a:rPr lang="en-US" altLang="en-US" sz="3200" b="1" i="1" dirty="0">
                <a:solidFill>
                  <a:srgbClr val="0000FF"/>
                </a:solidFill>
                <a:latin typeface="VNI-Times" pitchFamily="2" charset="0"/>
                <a:sym typeface="Symbol" panose="05050102010706020507" pitchFamily="18" charset="2"/>
              </a:rPr>
              <a:t>= </a:t>
            </a:r>
            <a:endParaRPr lang="en-US" altLang="en-US" sz="3200" dirty="0">
              <a:solidFill>
                <a:srgbClr val="333399"/>
              </a:solidFill>
              <a:latin typeface="VNI-Times" pitchFamily="2" charset="0"/>
              <a:sym typeface="Symbol" panose="05050102010706020507" pitchFamily="18" charset="2"/>
            </a:endParaRPr>
          </a:p>
        </p:txBody>
      </p:sp>
      <p:grpSp>
        <p:nvGrpSpPr>
          <p:cNvPr id="24" name="Group 33"/>
          <p:cNvGrpSpPr/>
          <p:nvPr/>
        </p:nvGrpSpPr>
        <p:grpSpPr>
          <a:xfrm>
            <a:off x="2395538" y="4856163"/>
            <a:ext cx="1290637" cy="1076325"/>
            <a:chOff x="2016" y="1488"/>
            <a:chExt cx="505" cy="463"/>
          </a:xfrm>
        </p:grpSpPr>
        <p:sp>
          <p:nvSpPr>
            <p:cNvPr id="16400" name="Text Box 34"/>
            <p:cNvSpPr txBox="1"/>
            <p:nvPr/>
          </p:nvSpPr>
          <p:spPr>
            <a:xfrm>
              <a:off x="2034" y="1488"/>
              <a:ext cx="487" cy="46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B</a:t>
              </a: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/>
              </a:r>
              <a:b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</a:br>
              <a:r>
                <a:rPr lang="en-US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A</a:t>
              </a:r>
              <a:r>
                <a:rPr lang="vi-VN" altLang="en-US" sz="3200" b="1" i="1" dirty="0">
                  <a:solidFill>
                    <a:srgbClr val="0000FF"/>
                  </a:solidFill>
                  <a:latin typeface="VNI-Times" pitchFamily="2" charset="0"/>
                </a:rPr>
                <a:t>C</a:t>
              </a:r>
              <a:endParaRPr lang="en-US" altLang="en-US" sz="3200" b="1" i="1" dirty="0">
                <a:solidFill>
                  <a:srgbClr val="0000FF"/>
                </a:solidFill>
                <a:latin typeface="VNI-Times" pitchFamily="2" charset="0"/>
              </a:endParaRPr>
            </a:p>
          </p:txBody>
        </p:sp>
        <p:sp>
          <p:nvSpPr>
            <p:cNvPr id="16401" name="Line 35"/>
            <p:cNvSpPr/>
            <p:nvPr/>
          </p:nvSpPr>
          <p:spPr>
            <a:xfrm flipV="1">
              <a:off x="2016" y="1757"/>
              <a:ext cx="390" cy="3"/>
            </a:xfrm>
            <a:prstGeom prst="line">
              <a:avLst/>
            </a:prstGeom>
            <a:ln w="1270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6402" name="Group 41"/>
          <p:cNvGrpSpPr/>
          <p:nvPr/>
        </p:nvGrpSpPr>
        <p:grpSpPr>
          <a:xfrm>
            <a:off x="4538663" y="2552700"/>
            <a:ext cx="3690937" cy="2247900"/>
            <a:chOff x="4538663" y="2552700"/>
            <a:chExt cx="3690937" cy="2247900"/>
          </a:xfrm>
        </p:grpSpPr>
        <p:grpSp>
          <p:nvGrpSpPr>
            <p:cNvPr id="16403" name="Group 26"/>
            <p:cNvGrpSpPr/>
            <p:nvPr/>
          </p:nvGrpSpPr>
          <p:grpSpPr>
            <a:xfrm>
              <a:off x="4538663" y="2552700"/>
              <a:ext cx="3690937" cy="2247900"/>
              <a:chOff x="2919413" y="-38100"/>
              <a:chExt cx="3690937" cy="2247900"/>
            </a:xfrm>
          </p:grpSpPr>
          <p:grpSp>
            <p:nvGrpSpPr>
              <p:cNvPr id="16404" name="Group 27"/>
              <p:cNvGrpSpPr/>
              <p:nvPr/>
            </p:nvGrpSpPr>
            <p:grpSpPr>
              <a:xfrm>
                <a:off x="2919413" y="-38100"/>
                <a:ext cx="3690937" cy="2247900"/>
                <a:chOff x="2919413" y="-38100"/>
                <a:chExt cx="3690937" cy="2247900"/>
              </a:xfrm>
            </p:grpSpPr>
            <p:sp>
              <p:nvSpPr>
                <p:cNvPr id="16405" name="Text Box 4"/>
                <p:cNvSpPr txBox="1"/>
                <p:nvPr/>
              </p:nvSpPr>
              <p:spPr>
                <a:xfrm rot="-3901553">
                  <a:off x="2628900" y="647700"/>
                  <a:ext cx="14478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b="1" i="1" dirty="0">
                      <a:solidFill>
                        <a:srgbClr val="800000"/>
                      </a:solidFill>
                      <a:latin typeface="VNI-Times" pitchFamily="2" charset="0"/>
                    </a:rPr>
                    <a:t>caïnh keà</a:t>
                  </a:r>
                </a:p>
              </p:txBody>
            </p:sp>
            <p:sp>
              <p:nvSpPr>
                <p:cNvPr id="16406" name="Text Box 5"/>
                <p:cNvSpPr txBox="1"/>
                <p:nvPr/>
              </p:nvSpPr>
              <p:spPr>
                <a:xfrm rot="1841180">
                  <a:off x="4454525" y="663575"/>
                  <a:ext cx="17526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b="1" i="1" dirty="0">
                      <a:solidFill>
                        <a:srgbClr val="0000FF"/>
                      </a:solidFill>
                      <a:latin typeface="VNI-Times" pitchFamily="2" charset="0"/>
                    </a:rPr>
                    <a:t>caïnh ñoái</a:t>
                  </a:r>
                </a:p>
              </p:txBody>
            </p:sp>
            <p:sp>
              <p:nvSpPr>
                <p:cNvPr id="16407" name="Line 15"/>
                <p:cNvSpPr/>
                <p:nvPr/>
              </p:nvSpPr>
              <p:spPr>
                <a:xfrm flipH="1">
                  <a:off x="3276600" y="381000"/>
                  <a:ext cx="609600" cy="137160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08" name="Line 16"/>
                <p:cNvSpPr/>
                <p:nvPr/>
              </p:nvSpPr>
              <p:spPr>
                <a:xfrm>
                  <a:off x="3886200" y="381000"/>
                  <a:ext cx="2447925" cy="135255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09" name="Line 17"/>
                <p:cNvSpPr/>
                <p:nvPr/>
              </p:nvSpPr>
              <p:spPr>
                <a:xfrm>
                  <a:off x="3276600" y="1752600"/>
                  <a:ext cx="3048000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6410" name="Text Box 18"/>
                <p:cNvSpPr txBox="1"/>
                <p:nvPr/>
              </p:nvSpPr>
              <p:spPr>
                <a:xfrm>
                  <a:off x="3678238" y="-38100"/>
                  <a:ext cx="3048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dirty="0">
                      <a:latin typeface="VNI-Times" pitchFamily="2" charset="0"/>
                    </a:rPr>
                    <a:t>A</a:t>
                  </a:r>
                </a:p>
              </p:txBody>
            </p:sp>
            <p:sp>
              <p:nvSpPr>
                <p:cNvPr id="16411" name="Text Box 19"/>
                <p:cNvSpPr txBox="1"/>
                <p:nvPr/>
              </p:nvSpPr>
              <p:spPr>
                <a:xfrm>
                  <a:off x="2919413" y="1582738"/>
                  <a:ext cx="3048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dirty="0">
                      <a:latin typeface="VNI-Times" pitchFamily="2" charset="0"/>
                    </a:rPr>
                    <a:t>B</a:t>
                  </a:r>
                </a:p>
              </p:txBody>
            </p:sp>
            <p:sp>
              <p:nvSpPr>
                <p:cNvPr id="16412" name="Text Box 20"/>
                <p:cNvSpPr txBox="1"/>
                <p:nvPr/>
              </p:nvSpPr>
              <p:spPr>
                <a:xfrm>
                  <a:off x="6305550" y="1538288"/>
                  <a:ext cx="3048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dirty="0">
                      <a:latin typeface="VNI-Times" pitchFamily="2" charset="0"/>
                    </a:rPr>
                    <a:t>C</a:t>
                  </a:r>
                </a:p>
              </p:txBody>
            </p:sp>
            <p:sp>
              <p:nvSpPr>
                <p:cNvPr id="16413" name="Text Box 26"/>
                <p:cNvSpPr txBox="1"/>
                <p:nvPr/>
              </p:nvSpPr>
              <p:spPr>
                <a:xfrm>
                  <a:off x="3810000" y="1752600"/>
                  <a:ext cx="1752600" cy="45720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b="1" i="1" dirty="0">
                      <a:solidFill>
                        <a:srgbClr val="0000FF"/>
                      </a:solidFill>
                      <a:latin typeface="VNI-Times" pitchFamily="2" charset="0"/>
                    </a:rPr>
                    <a:t>caïnh huyền</a:t>
                  </a:r>
                </a:p>
              </p:txBody>
            </p:sp>
          </p:grpSp>
          <p:grpSp>
            <p:nvGrpSpPr>
              <p:cNvPr id="16414" name="Group 10"/>
              <p:cNvGrpSpPr/>
              <p:nvPr/>
            </p:nvGrpSpPr>
            <p:grpSpPr>
              <a:xfrm>
                <a:off x="3358444" y="1255713"/>
                <a:ext cx="555625" cy="565150"/>
                <a:chOff x="1896" y="3240"/>
                <a:chExt cx="350" cy="356"/>
              </a:xfrm>
            </p:grpSpPr>
            <p:sp>
              <p:nvSpPr>
                <p:cNvPr id="16415" name="Arc 11"/>
                <p:cNvSpPr/>
                <p:nvPr/>
              </p:nvSpPr>
              <p:spPr>
                <a:xfrm rot="1023935">
                  <a:off x="1896" y="3404"/>
                  <a:ext cx="136" cy="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0" b="0"/>
                  <a:pathLst>
                    <a:path w="20413" h="21600" fill="none">
                      <a:moveTo>
                        <a:pt x="-1" y="0"/>
                      </a:moveTo>
                      <a:cubicBezTo>
                        <a:pt x="9207" y="0"/>
                        <a:pt x="17402" y="5836"/>
                        <a:pt x="20412" y="14538"/>
                      </a:cubicBezTo>
                    </a:path>
                    <a:path w="20413" h="21600" stroke="0">
                      <a:moveTo>
                        <a:pt x="-1" y="0"/>
                      </a:moveTo>
                      <a:cubicBezTo>
                        <a:pt x="9207" y="0"/>
                        <a:pt x="17402" y="5836"/>
                        <a:pt x="20412" y="14538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6" name="Text Box 12"/>
                <p:cNvSpPr txBox="1"/>
                <p:nvPr/>
              </p:nvSpPr>
              <p:spPr>
                <a:xfrm>
                  <a:off x="1964" y="3240"/>
                  <a:ext cx="282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altLang="en-US" b="1" i="1" dirty="0">
                      <a:solidFill>
                        <a:srgbClr val="FF0000"/>
                      </a:solidFill>
                      <a:latin typeface="VNI-Times" pitchFamily="2" charset="0"/>
                      <a:sym typeface="Symbol" panose="05050102010706020507" pitchFamily="18" charset="2"/>
                    </a:rPr>
                    <a:t></a:t>
                  </a:r>
                </a:p>
              </p:txBody>
            </p:sp>
          </p:grpSp>
        </p:grpSp>
        <p:sp>
          <p:nvSpPr>
            <p:cNvPr id="16417" name="Rectangle 40"/>
            <p:cNvSpPr/>
            <p:nvPr/>
          </p:nvSpPr>
          <p:spPr>
            <a:xfrm rot="1680150">
              <a:off x="5447590" y="3006064"/>
              <a:ext cx="213791" cy="272043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0" hangingPunct="0"/>
              <a:endParaRPr lang="vi-VN" altLang="en-US" dirty="0">
                <a:latin typeface="VNI-Times" pitchFamily="2" charset="0"/>
              </a:endParaRPr>
            </a:p>
          </p:txBody>
        </p:sp>
      </p:grpSp>
      <p:sp>
        <p:nvSpPr>
          <p:cNvPr id="16418" name="TextBox 2"/>
          <p:cNvSpPr txBox="1"/>
          <p:nvPr/>
        </p:nvSpPr>
        <p:spPr>
          <a:xfrm>
            <a:off x="517525" y="1371600"/>
            <a:ext cx="8169167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eaLnBrk="0" hangingPunct="0">
              <a:buClrTx/>
              <a:buFontTx/>
            </a:pPr>
            <a:r>
              <a:rPr lang="en-US" altLang="zh-CN" dirty="0">
                <a:latin typeface="VNI-Times" pitchFamily="2" charset="0"/>
              </a:rPr>
              <a:t>Tam gi</a:t>
            </a:r>
            <a:r>
              <a:rPr lang="en-US" altLang="zh-CN" dirty="0">
                <a:latin typeface="Times New Roman" panose="02020603050405020304" pitchFamily="18" charset="0"/>
              </a:rPr>
              <a:t>ác ABC vuông tại A, </a:t>
            </a:r>
            <a:r>
              <a:rPr lang="en-US" altLang="zh-CN" dirty="0" err="1" smtClean="0">
                <a:latin typeface="Times New Roman" panose="02020603050405020304" pitchFamily="18" charset="0"/>
              </a:rPr>
              <a:t>áp</a:t>
            </a:r>
            <a:r>
              <a:rPr lang="en-US" altLang="zh-CN" dirty="0" smtClean="0">
                <a:latin typeface="Times New Roman" panose="02020603050405020304" pitchFamily="18" charset="0"/>
              </a:rPr>
              <a:t> </a:t>
            </a:r>
            <a:r>
              <a:rPr lang="en-US" altLang="zh-CN" dirty="0" err="1" smtClean="0">
                <a:latin typeface="Times New Roman" panose="02020603050405020304" pitchFamily="18" charset="0"/>
              </a:rPr>
              <a:t>dụng</a:t>
            </a:r>
            <a:r>
              <a:rPr lang="en-US" altLang="zh-CN" dirty="0" smtClean="0">
                <a:latin typeface="Times New Roman" panose="02020603050405020304" pitchFamily="18" charset="0"/>
              </a:rPr>
              <a:t> TSLG ta </a:t>
            </a:r>
            <a:r>
              <a:rPr lang="en-US" altLang="zh-CN" dirty="0">
                <a:latin typeface="Times New Roman" panose="02020603050405020304" pitchFamily="18" charset="0"/>
              </a:rPr>
              <a:t>có:</a:t>
            </a:r>
            <a:endParaRPr lang="en-US" altLang="zh-CN" dirty="0">
              <a:latin typeface="VNI-Times" pitchFamily="2" charset="0"/>
            </a:endParaRP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919163" y="-2593"/>
            <a:ext cx="7543800" cy="6905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28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 TẬP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860108" y="81544"/>
            <a:ext cx="1249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b="1" kern="1200" cap="none" spc="0" normalizeH="0" baseline="0" noProof="1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 </a:t>
            </a:r>
            <a:r>
              <a:rPr kumimoji="0" lang="en-US" b="1" kern="1200" cap="none" spc="0" normalizeH="0" baseline="0" noProof="1" smtClean="0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</a:t>
            </a:r>
            <a:r>
              <a:rPr kumimoji="0" b="1" kern="1200" cap="none" spc="0" normalizeH="0" baseline="0" noProof="1" smtClean="0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b="1" kern="1200" cap="none" spc="0" normalizeH="0" baseline="0" noProof="1">
              <a:solidFill>
                <a:srgbClr val="FF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990600"/>
            <a:ext cx="3886200" cy="2624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6" name="Text Box 44"/>
          <p:cNvSpPr txBox="1"/>
          <p:nvPr/>
        </p:nvSpPr>
        <p:spPr>
          <a:xfrm>
            <a:off x="7362967" y="2387224"/>
            <a:ext cx="5334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altLang="en-US" dirty="0">
                <a:latin typeface="VNI-Times" pitchFamily="2" charset="0"/>
                <a:sym typeface="Symbol" panose="05050102010706020507" pitchFamily="18" charset="2"/>
              </a:rPr>
              <a:t></a:t>
            </a:r>
            <a:endParaRPr lang="el-GR" altLang="en-US" dirty="0">
              <a:latin typeface="VNI-Times" pitchFamily="2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1507" name="Arc 46"/>
          <p:cNvSpPr/>
          <p:nvPr/>
        </p:nvSpPr>
        <p:spPr>
          <a:xfrm>
            <a:off x="5831027" y="2551376"/>
            <a:ext cx="1524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0" y="2147483646"/>
              </a:cxn>
            </a:cxnLst>
            <a:rect l="0" t="0" r="0" b="0"/>
            <a:pathLst>
              <a:path w="21600" h="216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7150" cap="flat" cmpd="thickThin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Text Box 47"/>
          <p:cNvSpPr txBox="1"/>
          <p:nvPr/>
        </p:nvSpPr>
        <p:spPr>
          <a:xfrm>
            <a:off x="5956110" y="2327870"/>
            <a:ext cx="533400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altLang="en-US" dirty="0">
                <a:latin typeface="VNI-Times" pitchFamily="2" charset="0"/>
                <a:sym typeface="Symbol" panose="05050102010706020507" pitchFamily="18" charset="2"/>
              </a:rPr>
              <a:t></a:t>
            </a:r>
            <a:endParaRPr lang="el-GR" altLang="en-US" dirty="0">
              <a:latin typeface="VNI-Times" pitchFamily="2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8725" y="1831930"/>
            <a:ext cx="4348162" cy="2246769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 anchor="t" anchorCtr="0">
            <a:spAutoFit/>
          </a:bodyPr>
          <a:lstStyle/>
          <a:p>
            <a:pPr eaLnBrk="0" hangingPunct="0"/>
            <a:r>
              <a:rPr lang="vi-VN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Nếu  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α</a:t>
            </a:r>
            <a:r>
              <a:rPr lang="vi-VN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vi-VN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β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= 90</a:t>
            </a:r>
            <a:r>
              <a:rPr lang="en-US" altLang="en-US" sz="2800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thì</a:t>
            </a:r>
            <a:r>
              <a:rPr lang="vi-VN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: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sin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α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  <a:endParaRPr lang="en-US" altLang="en-US" sz="2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cos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α</a:t>
            </a:r>
            <a:r>
              <a:rPr lang="vi-VN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an</a:t>
            </a:r>
            <a:r>
              <a:rPr lang="el-GR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α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  <a:endParaRPr lang="en-US" altLang="en-US" sz="2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cot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α</a:t>
            </a:r>
            <a:r>
              <a:rPr lang="vi-V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</a:t>
            </a:r>
            <a:endParaRPr lang="en-US" altLang="en-US" sz="2800" dirty="0">
              <a:solidFill>
                <a:schemeClr val="tx1"/>
              </a:solidFill>
              <a:latin typeface="VNI-Times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89047" y="19028"/>
            <a:ext cx="7969051" cy="1158875"/>
          </a:xfrm>
          <a:prstGeom prst="rect">
            <a:avLst/>
          </a:prstGeom>
          <a:solidFill>
            <a:srgbClr val="A3E0FF"/>
          </a:solidFill>
        </p:spPr>
        <p:txBody>
          <a:bodyPr vert="horz" wrap="square" lIns="91440" tIns="45720" rIns="91440" bIns="45720"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vi-VN" altLang="x-none" sz="2800" b="1" kern="0" dirty="0" smtClean="0">
                <a:solidFill>
                  <a:srgbClr val="FF0000"/>
                </a:solidFill>
              </a:rPr>
              <a:t>Bài </a:t>
            </a:r>
            <a:r>
              <a:rPr lang="en-US" altLang="x-none" sz="2800" b="1" kern="0" dirty="0" smtClean="0">
                <a:solidFill>
                  <a:srgbClr val="FF0000"/>
                </a:solidFill>
              </a:rPr>
              <a:t>2</a:t>
            </a:r>
            <a:r>
              <a:rPr lang="vi-VN" altLang="x-none" sz="2800" b="1" kern="0" dirty="0" smtClean="0">
                <a:solidFill>
                  <a:srgbClr val="FF0000"/>
                </a:solidFill>
              </a:rPr>
              <a:t>:</a:t>
            </a:r>
            <a:r>
              <a:rPr lang="en-US" altLang="x-none" sz="2800" b="1" kern="0" dirty="0" smtClean="0">
                <a:solidFill>
                  <a:srgbClr val="FF0000"/>
                </a:solidFill>
              </a:rPr>
              <a:t>  </a:t>
            </a:r>
            <a:r>
              <a:rPr lang="vi-VN" altLang="x-none" sz="2800" b="1" kern="0" dirty="0" smtClean="0">
                <a:solidFill>
                  <a:srgbClr val="FF0000"/>
                </a:solidFill>
              </a:rPr>
              <a:t>Điền vào chỗ trống </a:t>
            </a:r>
            <a:endParaRPr lang="en-US" sz="2800" b="1" kern="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78" y="2262470"/>
            <a:ext cx="15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cos</a:t>
            </a:r>
            <a:r>
              <a:rPr lang="el-GR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β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00278" y="2676480"/>
            <a:ext cx="15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sin</a:t>
            </a:r>
            <a:r>
              <a:rPr lang="el-GR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β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78" y="3049668"/>
            <a:ext cx="15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cot</a:t>
            </a:r>
            <a:r>
              <a:rPr lang="el-GR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β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0688" y="3523177"/>
            <a:ext cx="15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tan</a:t>
            </a:r>
            <a:r>
              <a:rPr lang="el-GR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β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  <a:endParaRPr lang="en-US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0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24" y="152486"/>
            <a:ext cx="3011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3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11/ 76 SGK)</a:t>
            </a:r>
            <a:endParaRPr lang="en-US" u="sng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6015" y="122885"/>
            <a:ext cx="574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Xét</a:t>
            </a:r>
            <a:r>
              <a:rPr lang="en-US" dirty="0" smtClean="0">
                <a:latin typeface="+mj-lt"/>
              </a:rPr>
              <a:t> tam </a:t>
            </a:r>
            <a:r>
              <a:rPr lang="en-US" dirty="0" err="1" smtClean="0">
                <a:latin typeface="+mj-lt"/>
              </a:rPr>
              <a:t>giác</a:t>
            </a:r>
            <a:r>
              <a:rPr lang="en-US" dirty="0" smtClean="0">
                <a:latin typeface="+mj-lt"/>
              </a:rPr>
              <a:t> ABC </a:t>
            </a:r>
            <a:r>
              <a:rPr lang="en-US" dirty="0" err="1" smtClean="0">
                <a:latin typeface="+mj-lt"/>
              </a:rPr>
              <a:t>vuông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tại</a:t>
            </a:r>
            <a:r>
              <a:rPr lang="en-US" dirty="0" smtClean="0">
                <a:latin typeface="+mj-lt"/>
              </a:rPr>
              <a:t> C </a:t>
            </a:r>
            <a:r>
              <a:rPr lang="en-US" dirty="0" err="1" smtClean="0">
                <a:latin typeface="+mj-lt"/>
              </a:rPr>
              <a:t>có</a:t>
            </a:r>
            <a:r>
              <a:rPr lang="en-US" dirty="0" smtClean="0">
                <a:latin typeface="+mj-lt"/>
              </a:rPr>
              <a:t>:</a:t>
            </a:r>
          </a:p>
          <a:p>
            <a:r>
              <a:rPr lang="en-US" dirty="0" smtClean="0">
                <a:latin typeface="+mj-lt"/>
              </a:rPr>
              <a:t>AB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= AC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+ BC</a:t>
            </a:r>
            <a:r>
              <a:rPr lang="en-US" baseline="30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 (</a:t>
            </a:r>
            <a:r>
              <a:rPr lang="en-US" dirty="0" err="1" smtClean="0">
                <a:latin typeface="+mj-lt"/>
              </a:rPr>
              <a:t>đl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Pytago</a:t>
            </a:r>
            <a:r>
              <a:rPr lang="en-US" dirty="0" smtClean="0">
                <a:latin typeface="+mj-lt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1" y="799592"/>
            <a:ext cx="2757323" cy="3366842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896270"/>
              </p:ext>
            </p:extLst>
          </p:nvPr>
        </p:nvGraphicFramePr>
        <p:xfrm>
          <a:off x="2898295" y="972288"/>
          <a:ext cx="5467689" cy="536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1" name="Equation" r:id="rId4" imgW="2717640" imgH="266400" progId="Equation.DSMT4">
                  <p:embed/>
                </p:oleObj>
              </mc:Choice>
              <mc:Fallback>
                <p:oleObj name="Equation" r:id="rId4" imgW="2717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8295" y="972288"/>
                        <a:ext cx="5467689" cy="536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802265" y="1594199"/>
            <a:ext cx="648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Xét</a:t>
            </a:r>
            <a:r>
              <a:rPr lang="en-US" dirty="0" smtClean="0">
                <a:latin typeface="+mj-lt"/>
              </a:rPr>
              <a:t> tam </a:t>
            </a:r>
            <a:r>
              <a:rPr lang="en-US" dirty="0" err="1" smtClean="0">
                <a:latin typeface="+mj-lt"/>
              </a:rPr>
              <a:t>giác</a:t>
            </a:r>
            <a:r>
              <a:rPr lang="en-US" dirty="0" smtClean="0">
                <a:latin typeface="+mj-lt"/>
              </a:rPr>
              <a:t> ABC </a:t>
            </a:r>
            <a:r>
              <a:rPr lang="en-US" dirty="0" err="1" smtClean="0">
                <a:latin typeface="+mj-lt"/>
              </a:rPr>
              <a:t>vuông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tại</a:t>
            </a:r>
            <a:r>
              <a:rPr lang="en-US" dirty="0" smtClean="0">
                <a:latin typeface="+mj-lt"/>
              </a:rPr>
              <a:t> C, </a:t>
            </a:r>
            <a:r>
              <a:rPr lang="en-US" dirty="0" err="1" smtClean="0">
                <a:latin typeface="+mj-lt"/>
              </a:rPr>
              <a:t>áp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dụng</a:t>
            </a:r>
            <a:r>
              <a:rPr lang="en-US" dirty="0" smtClean="0">
                <a:latin typeface="+mj-lt"/>
              </a:rPr>
              <a:t> TSLG </a:t>
            </a:r>
            <a:r>
              <a:rPr lang="en-US" dirty="0" err="1" smtClean="0">
                <a:latin typeface="+mj-lt"/>
              </a:rPr>
              <a:t>có</a:t>
            </a:r>
            <a:r>
              <a:rPr lang="en-US" dirty="0" smtClean="0">
                <a:latin typeface="+mj-lt"/>
              </a:rPr>
              <a:t>:    </a:t>
            </a:r>
            <a:endParaRPr lang="en-US" dirty="0"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159960"/>
              </p:ext>
            </p:extLst>
          </p:nvPr>
        </p:nvGraphicFramePr>
        <p:xfrm>
          <a:off x="2963885" y="2306188"/>
          <a:ext cx="26924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2" name="Equation" r:id="rId6" imgW="1358640" imgH="393480" progId="Equation.DSMT4">
                  <p:embed/>
                </p:oleObj>
              </mc:Choice>
              <mc:Fallback>
                <p:oleObj name="Equation" r:id="rId6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63885" y="2306188"/>
                        <a:ext cx="2692400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582445"/>
              </p:ext>
            </p:extLst>
          </p:nvPr>
        </p:nvGraphicFramePr>
        <p:xfrm>
          <a:off x="6045456" y="2263299"/>
          <a:ext cx="2631676" cy="78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3" name="Equation" r:id="rId8" imgW="1320480" imgH="393480" progId="Equation.DSMT4">
                  <p:embed/>
                </p:oleObj>
              </mc:Choice>
              <mc:Fallback>
                <p:oleObj name="Equation" r:id="rId8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45456" y="2263299"/>
                        <a:ext cx="2631676" cy="78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854282"/>
              </p:ext>
            </p:extLst>
          </p:nvPr>
        </p:nvGraphicFramePr>
        <p:xfrm>
          <a:off x="2892425" y="3156169"/>
          <a:ext cx="2908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" name="Equation" r:id="rId10" imgW="1384200" imgH="393480" progId="Equation.DSMT4">
                  <p:embed/>
                </p:oleObj>
              </mc:Choice>
              <mc:Fallback>
                <p:oleObj name="Equation" r:id="rId10" imgW="1384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92425" y="3156169"/>
                        <a:ext cx="29083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084047"/>
              </p:ext>
            </p:extLst>
          </p:nvPr>
        </p:nvGraphicFramePr>
        <p:xfrm>
          <a:off x="6066087" y="3153361"/>
          <a:ext cx="2733878" cy="814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5" name="Equation" r:id="rId12" imgW="1320480" imgH="393480" progId="Equation.DSMT4">
                  <p:embed/>
                </p:oleObj>
              </mc:Choice>
              <mc:Fallback>
                <p:oleObj name="Equation" r:id="rId12" imgW="1320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66087" y="3153361"/>
                        <a:ext cx="2733878" cy="8143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04912" y="4248674"/>
            <a:ext cx="6487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Vì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góc</a:t>
            </a:r>
            <a:r>
              <a:rPr lang="en-US" dirty="0" smtClean="0">
                <a:latin typeface="+mj-lt"/>
              </a:rPr>
              <a:t> A </a:t>
            </a:r>
            <a:r>
              <a:rPr lang="en-US" dirty="0" err="1" smtClean="0">
                <a:latin typeface="+mj-lt"/>
              </a:rPr>
              <a:t>và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góc</a:t>
            </a:r>
            <a:r>
              <a:rPr lang="en-US" dirty="0" smtClean="0">
                <a:latin typeface="+mj-lt"/>
              </a:rPr>
              <a:t> B </a:t>
            </a:r>
            <a:r>
              <a:rPr lang="en-US" dirty="0" err="1" smtClean="0">
                <a:latin typeface="+mj-lt"/>
              </a:rPr>
              <a:t>là</a:t>
            </a:r>
            <a:r>
              <a:rPr lang="en-US" dirty="0" smtClean="0">
                <a:latin typeface="+mj-lt"/>
              </a:rPr>
              <a:t> 2 </a:t>
            </a:r>
            <a:r>
              <a:rPr lang="en-US" dirty="0" err="1" smtClean="0">
                <a:latin typeface="+mj-lt"/>
              </a:rPr>
              <a:t>góc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phụ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nhau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nên</a:t>
            </a:r>
            <a:r>
              <a:rPr lang="en-US" dirty="0" smtClean="0">
                <a:latin typeface="+mj-lt"/>
              </a:rPr>
              <a:t>   </a:t>
            </a:r>
            <a:endParaRPr lang="en-US" dirty="0">
              <a:latin typeface="+mj-lt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812483"/>
              </p:ext>
            </p:extLst>
          </p:nvPr>
        </p:nvGraphicFramePr>
        <p:xfrm>
          <a:off x="847725" y="4787900"/>
          <a:ext cx="221456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6" name="Equation" r:id="rId14" imgW="1117440" imgH="393480" progId="Equation.DSMT4">
                  <p:embed/>
                </p:oleObj>
              </mc:Choice>
              <mc:Fallback>
                <p:oleObj name="Equation" r:id="rId14" imgW="1117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47725" y="4787900"/>
                        <a:ext cx="2214563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72264"/>
              </p:ext>
            </p:extLst>
          </p:nvPr>
        </p:nvGraphicFramePr>
        <p:xfrm>
          <a:off x="3636963" y="4787900"/>
          <a:ext cx="2112962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7" name="Equation" r:id="rId16" imgW="1066680" imgH="393480" progId="Equation.DSMT4">
                  <p:embed/>
                </p:oleObj>
              </mc:Choice>
              <mc:Fallback>
                <p:oleObj name="Equation" r:id="rId16" imgW="106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636963" y="4787900"/>
                        <a:ext cx="2112962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719525"/>
              </p:ext>
            </p:extLst>
          </p:nvPr>
        </p:nvGraphicFramePr>
        <p:xfrm>
          <a:off x="844955" y="5552792"/>
          <a:ext cx="2239962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8" name="Equation" r:id="rId18" imgW="1130040" imgH="393480" progId="Equation.DSMT4">
                  <p:embed/>
                </p:oleObj>
              </mc:Choice>
              <mc:Fallback>
                <p:oleObj name="Equation" r:id="rId18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44955" y="5552792"/>
                        <a:ext cx="2239962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710163"/>
              </p:ext>
            </p:extLst>
          </p:nvPr>
        </p:nvGraphicFramePr>
        <p:xfrm>
          <a:off x="3636963" y="5522107"/>
          <a:ext cx="2112962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9" name="Equation" r:id="rId20" imgW="1066680" imgH="393480" progId="Equation.DSMT4">
                  <p:embed/>
                </p:oleObj>
              </mc:Choice>
              <mc:Fallback>
                <p:oleObj name="Equation" r:id="rId20" imgW="1066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636963" y="5522107"/>
                        <a:ext cx="2112962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032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746" y="125190"/>
            <a:ext cx="3087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4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14/ 77 SGK)</a:t>
            </a:r>
            <a:endParaRPr lang="en-US" u="sng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" y="685872"/>
            <a:ext cx="4473526" cy="269051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16" y="680249"/>
                <a:ext cx="5181584" cy="85337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     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Gọi tam giác vuông  </a:t>
                </a:r>
                <a14:m>
                  <m:oMath xmlns:m="http://schemas.openxmlformats.org/officeDocument/2006/math"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ó </m:t>
                    </m:r>
                  </m:oMath>
                </a14:m>
                <a:endParaRPr lang="en-US" i="1" dirty="0" smtClean="0">
                  <a:solidFill>
                    <a:schemeClr val="bg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90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 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à  </m:t>
                      </m:r>
                      <m:acc>
                        <m:accPr>
                          <m:chr m:val="̂"/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vi-VN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16" y="680249"/>
                <a:ext cx="5181584" cy="853375"/>
              </a:xfrm>
              <a:prstGeom prst="rect">
                <a:avLst/>
              </a:prstGeom>
              <a:blipFill rotWithShape="0">
                <a:blip r:embed="rId3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354" y="1533624"/>
                <a:ext cx="4724646" cy="390498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    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Theo tỉ số lượng giác ta có:</a:t>
                </a:r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;    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vi-VN" dirty="0">
                  <a:solidFill>
                    <a:schemeClr val="bg1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vi-VN" dirty="0">
                    <a:solidFill>
                      <a:schemeClr val="bg1"/>
                    </a:solidFill>
                    <a:latin typeface="+mj-lt"/>
                  </a:rPr>
                  <a:t>  ; </a:t>
                </a:r>
                <a14:m>
                  <m:oMath xmlns:m="http://schemas.openxmlformats.org/officeDocument/2006/math"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354" y="1533624"/>
                <a:ext cx="4724646" cy="3904980"/>
              </a:xfrm>
              <a:prstGeom prst="rect">
                <a:avLst/>
              </a:prstGeom>
              <a:blipFill rotWithShape="0">
                <a:blip r:embed="rId4"/>
                <a:stretch>
                  <a:fillRect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312" y="3369549"/>
                <a:ext cx="4467492" cy="104426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a) Ta </a:t>
                </a:r>
                <a:r>
                  <a:rPr lang="en-US" dirty="0" err="1" smtClean="0">
                    <a:solidFill>
                      <a:schemeClr val="bg1"/>
                    </a:solidFill>
                    <a:latin typeface="+mj-lt"/>
                  </a:rPr>
                  <a:t>có</a:t>
                </a:r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: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:endParaRPr lang="vi-VN" dirty="0">
                  <a:solidFill>
                    <a:schemeClr val="bg1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vi-VN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  <m:r>
                      <a:rPr lang="vi-VN" sz="26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vi-VN" sz="26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tan</m:t>
                    </m:r>
                    <m:r>
                      <m:rPr>
                        <m:sty m:val="p"/>
                      </m:rPr>
                      <a:rPr lang="el-GR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vi-VN" sz="2600" dirty="0">
                    <a:solidFill>
                      <a:schemeClr val="bg1"/>
                    </a:solidFill>
                    <a:latin typeface="+mj-lt"/>
                  </a:rPr>
                  <a:t>  </a:t>
                </a:r>
                <a:endParaRPr lang="en-US" sz="2600" dirty="0"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2" y="3369549"/>
                <a:ext cx="4467492" cy="1044260"/>
              </a:xfrm>
              <a:prstGeom prst="rect">
                <a:avLst/>
              </a:prstGeom>
              <a:blipFill rotWithShape="0">
                <a:blip r:embed="rId5"/>
                <a:stretch>
                  <a:fillRect l="-2183" t="-4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02311" y="3723600"/>
                <a:ext cx="5029188" cy="67448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s</a:t>
                </a:r>
                <a:r>
                  <a:rPr lang="en-US" dirty="0" err="1" smtClean="0">
                    <a:solidFill>
                      <a:schemeClr val="bg1"/>
                    </a:solidFill>
                    <a:latin typeface="+mj-lt"/>
                  </a:rPr>
                  <a:t>uy</a:t>
                </a:r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  <a:latin typeface="+mj-lt"/>
                  </a:rPr>
                  <a:t>ra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m:rPr>
                        <m:sty m:val="p"/>
                      </m:rPr>
                      <a:rPr lang="vi-VN" sz="26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tan</m:t>
                    </m:r>
                    <m:r>
                      <m:rPr>
                        <m:sty m:val="p"/>
                      </m:rPr>
                      <a:rPr lang="el-GR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vi-VN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en-US" sz="26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311" y="3723600"/>
                <a:ext cx="5029188" cy="674480"/>
              </a:xfrm>
              <a:prstGeom prst="rect">
                <a:avLst/>
              </a:prstGeom>
              <a:blipFill rotWithShape="0">
                <a:blip r:embed="rId6"/>
                <a:stretch>
                  <a:fillRect l="-1939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278" y="4414519"/>
                <a:ext cx="4409076" cy="103259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vi-VN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vi-VN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𝑜𝑠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  <m:r>
                      <a:rPr lang="vi-VN" sz="26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m:rPr>
                        <m:sty m:val="p"/>
                      </m:rPr>
                      <a:rPr lang="el-GR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endParaRPr lang="en-US" sz="2600" dirty="0" smtClean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8" y="4414519"/>
                <a:ext cx="4409076" cy="10325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02311" y="4453992"/>
                <a:ext cx="5021298" cy="627736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solidFill>
                      <a:schemeClr val="bg1"/>
                    </a:solidFill>
                    <a:latin typeface="+mj-lt"/>
                  </a:rPr>
                  <a:t>suy</a:t>
                </a:r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dirty="0" err="1" smtClean="0">
                    <a:solidFill>
                      <a:schemeClr val="bg1"/>
                    </a:solidFill>
                    <a:latin typeface="+mj-lt"/>
                  </a:rPr>
                  <a:t>ra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m:rPr>
                        <m:sty m:val="p"/>
                      </m:rPr>
                      <a:rPr lang="el-GR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vi-VN" sz="2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𝑜𝑠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vi-VN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en-US" sz="2600" dirty="0">
                  <a:latin typeface="+mj-lt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311" y="4453992"/>
                <a:ext cx="5021298" cy="627736"/>
              </a:xfrm>
              <a:prstGeom prst="rect">
                <a:avLst/>
              </a:prstGeom>
              <a:blipFill rotWithShape="0">
                <a:blip r:embed="rId8"/>
                <a:stretch>
                  <a:fillRect l="-1942"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648" y="5263142"/>
                <a:ext cx="3657504" cy="78617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e>
                      </m:func>
                      <m:func>
                        <m:func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den>
                      </m:f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vi-VN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8" y="5263142"/>
                <a:ext cx="3657504" cy="7861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57504" y="5207029"/>
                <a:ext cx="5476722" cy="83099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vi-VN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suy</m:t>
                          </m:r>
                          <m:r>
                            <a:rPr lang="en-US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ra</m:t>
                          </m:r>
                          <m:r>
                            <a:rPr lang="en-US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vi-VN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e>
                      </m:func>
                      <m:func>
                        <m:func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vi-VN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 smtClean="0">
                  <a:solidFill>
                    <a:schemeClr val="bg1"/>
                  </a:solidFill>
                </a:endParaRPr>
              </a:p>
              <a:p>
                <a:endParaRPr lang="vi-VN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04" y="5207029"/>
                <a:ext cx="5476722" cy="83099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0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746" y="125190"/>
            <a:ext cx="3087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4 (</a:t>
            </a:r>
            <a:r>
              <a:rPr lang="en-US" u="sng" dirty="0" err="1" smtClean="0">
                <a:latin typeface="+mj-lt"/>
              </a:rPr>
              <a:t>bài</a:t>
            </a:r>
            <a:r>
              <a:rPr lang="en-US" u="sng" dirty="0" smtClean="0">
                <a:latin typeface="+mj-lt"/>
              </a:rPr>
              <a:t> 14/ 77 SGK)</a:t>
            </a:r>
            <a:endParaRPr lang="en-US" u="sng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" y="685872"/>
            <a:ext cx="4649503" cy="279635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62416" y="680249"/>
                <a:ext cx="5181584" cy="853375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     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Gọi tam giác vuông  </a:t>
                </a:r>
                <a14:m>
                  <m:oMath xmlns:m="http://schemas.openxmlformats.org/officeDocument/2006/math"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𝐴𝐵𝐶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ó </m:t>
                    </m:r>
                  </m:oMath>
                </a14:m>
                <a:endParaRPr lang="en-US" i="1" dirty="0" smtClean="0">
                  <a:solidFill>
                    <a:schemeClr val="bg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=90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 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à  </m:t>
                      </m:r>
                      <m:acc>
                        <m:accPr>
                          <m:chr m:val="̂"/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vi-VN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16" y="680249"/>
                <a:ext cx="5181584" cy="853375"/>
              </a:xfrm>
              <a:prstGeom prst="rect">
                <a:avLst/>
              </a:prstGeom>
              <a:blipFill rotWithShape="0">
                <a:blip r:embed="rId3"/>
                <a:stretch>
                  <a:fillRect t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354" y="1533624"/>
                <a:ext cx="4724646" cy="5006242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    </a:t>
                </a:r>
                <a:r>
                  <a:rPr lang="vi-VN" dirty="0" smtClean="0">
                    <a:solidFill>
                      <a:schemeClr val="bg1"/>
                    </a:solidFill>
                    <a:latin typeface="+mj-lt"/>
                  </a:rPr>
                  <a:t>Theo tỉ số lượng giác ta có:</a:t>
                </a:r>
                <a:r>
                  <a:rPr lang="en-US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;    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vi-V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vi-VN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vi-VN" dirty="0">
                  <a:solidFill>
                    <a:schemeClr val="bg1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vi-VN" dirty="0">
                    <a:solidFill>
                      <a:schemeClr val="bg1"/>
                    </a:solidFill>
                    <a:latin typeface="+mj-lt"/>
                  </a:rPr>
                  <a:t>  ; </a:t>
                </a:r>
                <a14:m>
                  <m:oMath xmlns:m="http://schemas.openxmlformats.org/officeDocument/2006/math"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vi-VN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 smtClean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354" y="1533624"/>
                <a:ext cx="4724646" cy="5006242"/>
              </a:xfrm>
              <a:prstGeom prst="rect">
                <a:avLst/>
              </a:prstGeom>
              <a:blipFill rotWithShape="0">
                <a:blip r:embed="rId4"/>
                <a:stretch>
                  <a:fillRect t="-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726" y="3486106"/>
                <a:ext cx="5105266" cy="2109424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vi-VN" sz="2600" dirty="0" smtClean="0">
                    <a:solidFill>
                      <a:schemeClr val="bg1"/>
                    </a:solidFill>
                    <a:latin typeface="+mj-lt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vi-VN" sz="2800" b="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</a:endParaRPr>
              </a:p>
              <a:p>
                <a:r>
                  <a:rPr lang="vi-VN" sz="2800" dirty="0">
                    <a:solidFill>
                      <a:schemeClr val="bg1"/>
                    </a:solidFill>
                    <a:latin typeface="+mj-lt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vi-VN" sz="2800" dirty="0">
                  <a:solidFill>
                    <a:schemeClr val="bg1"/>
                  </a:solidFill>
                  <a:latin typeface="+mj-lt"/>
                </a:endParaRPr>
              </a:p>
              <a:p>
                <a:r>
                  <a:rPr lang="vi-VN" sz="2800" dirty="0">
                    <a:solidFill>
                      <a:schemeClr val="bg1"/>
                    </a:solidFill>
                    <a:latin typeface="+mj-lt"/>
                  </a:rPr>
                  <a:t>       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vi-VN" sz="2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  <m:sup>
                            <m:r>
                              <a:rPr lang="vi-VN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vi-VN" sz="28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6" y="3486106"/>
                <a:ext cx="5105266" cy="2109424"/>
              </a:xfrm>
              <a:prstGeom prst="rect">
                <a:avLst/>
              </a:prstGeom>
              <a:blipFill rotWithShape="0">
                <a:blip r:embed="rId5"/>
                <a:stretch>
                  <a:fillRect l="-2151" b="-2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174" y="5581882"/>
                <a:ext cx="5105266" cy="954107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 err="1" smtClean="0">
                    <a:solidFill>
                      <a:schemeClr val="bg1"/>
                    </a:solidFill>
                    <a:latin typeface="+mj-lt"/>
                  </a:rPr>
                  <a:t>Suy</a:t>
                </a:r>
                <a:r>
                  <a:rPr lang="en-US" sz="2600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2600" dirty="0" err="1" smtClean="0">
                    <a:solidFill>
                      <a:schemeClr val="bg1"/>
                    </a:solidFill>
                    <a:latin typeface="+mj-lt"/>
                  </a:rPr>
                  <a:t>ra</a:t>
                </a:r>
                <a:r>
                  <a:rPr lang="en-US" sz="2600" dirty="0" smtClean="0">
                    <a:solidFill>
                      <a:schemeClr val="bg1"/>
                    </a:solidFill>
                    <a:latin typeface="+mj-lt"/>
                  </a:rPr>
                  <a:t>   </a:t>
                </a:r>
                <a:r>
                  <a:rPr lang="vi-VN" sz="2600" dirty="0" smtClean="0">
                    <a:solidFill>
                      <a:schemeClr val="bg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vi-VN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vi-VN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vi-VN" sz="2800" b="0" dirty="0">
                  <a:solidFill>
                    <a:schemeClr val="bg1"/>
                  </a:solidFill>
                  <a:latin typeface="+mj-lt"/>
                  <a:ea typeface="Cambria Math" panose="02040503050406030204" pitchFamily="18" charset="0"/>
                </a:endParaRPr>
              </a:p>
              <a:p>
                <a:r>
                  <a:rPr lang="vi-VN" sz="2800" dirty="0">
                    <a:solidFill>
                      <a:schemeClr val="bg1"/>
                    </a:solidFill>
                    <a:latin typeface="+mj-lt"/>
                  </a:rPr>
                  <a:t>                               </a:t>
                </a:r>
                <a:r>
                  <a:rPr lang="vi-VN" sz="2800" dirty="0" smtClean="0">
                    <a:solidFill>
                      <a:schemeClr val="bg1"/>
                    </a:solidFill>
                    <a:latin typeface="+mj-lt"/>
                  </a:rPr>
                  <a:t>     </a:t>
                </a:r>
                <a:endParaRPr lang="vi-VN" sz="2800" dirty="0">
                  <a:solidFill>
                    <a:schemeClr val="bg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4" y="5581882"/>
                <a:ext cx="5105266" cy="954107"/>
              </a:xfrm>
              <a:prstGeom prst="rect">
                <a:avLst/>
              </a:prstGeom>
              <a:blipFill rotWithShape="0">
                <a:blip r:embed="rId6"/>
                <a:stretch>
                  <a:fillRect l="-2148" t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746" y="125190"/>
            <a:ext cx="4603244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+mj-lt"/>
              </a:rPr>
              <a:t>Bài</a:t>
            </a:r>
            <a:r>
              <a:rPr lang="en-US" b="1" u="sng" dirty="0" smtClean="0">
                <a:latin typeface="+mj-lt"/>
              </a:rPr>
              <a:t> </a:t>
            </a:r>
            <a:r>
              <a:rPr lang="en-US" b="1" u="sng" dirty="0">
                <a:latin typeface="+mj-lt"/>
              </a:rPr>
              <a:t>5</a:t>
            </a:r>
            <a:r>
              <a:rPr lang="en-US" b="1" u="sng" dirty="0" smtClean="0">
                <a:latin typeface="+mj-lt"/>
              </a:rPr>
              <a:t> (</a:t>
            </a:r>
            <a:r>
              <a:rPr lang="en-US" b="1" u="sng" dirty="0" err="1" smtClean="0">
                <a:latin typeface="+mj-lt"/>
              </a:rPr>
              <a:t>bài</a:t>
            </a:r>
            <a:r>
              <a:rPr lang="en-US" b="1" u="sng" dirty="0" smtClean="0">
                <a:latin typeface="+mj-lt"/>
              </a:rPr>
              <a:t> 15/ 77 SGK)</a:t>
            </a:r>
            <a:r>
              <a:rPr lang="en-US" altLang="vi-VN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altLang="vi-VN" b="1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n-US" altLang="vi-VN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vi-VN" b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A ,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cosB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= 0,8,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hãy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tỉ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vi-VN" b="1" dirty="0" err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góc</a:t>
            </a:r>
            <a:r>
              <a:rPr lang="en-US" altLang="vi-VN" b="1" dirty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C </a:t>
            </a:r>
            <a:r>
              <a:rPr lang="en-US" altLang="vi-VN" b="1" dirty="0" smtClean="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vi-VN" b="1" dirty="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9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178" y="-3328"/>
            <a:ext cx="3886200" cy="2624138"/>
          </a:xfrm>
          <a:prstGeom prst="rect">
            <a:avLst/>
          </a:prstGeom>
          <a:noFill/>
          <a:ln w="9525"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110589" y="2331140"/>
                <a:ext cx="8957093" cy="43334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vi-VN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Vì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=1⇒</m:t>
                    </m:r>
                    <m:sSup>
                      <m:sSupPr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vi-V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b="0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𝑠𝑖𝑛𝐵</m:t>
                      </m:r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vi-V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0,8</m:t>
                              </m:r>
                            </m:e>
                            <m:sup>
                              <m:r>
                                <a:rPr lang="vi-VN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0,36</m:t>
                          </m:r>
                        </m:e>
                      </m:rad>
                      <m:r>
                        <a:rPr 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</m:t>
                      </m:r>
                    </m:oMath>
                  </m:oMathPara>
                </a14:m>
                <a:endParaRPr lang="vi-VN" sz="2400" dirty="0" smtClean="0">
                  <a:solidFill>
                    <a:schemeClr val="tx1"/>
                  </a:solidFill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𝑡𝑎𝑛𝐵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𝑠𝑖𝑛𝐵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𝑐𝑜𝑠𝐵</m:t>
                          </m:r>
                        </m:den>
                      </m:f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0,6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0,8</m:t>
                          </m:r>
                        </m:den>
                      </m:f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4</m:t>
                          </m:r>
                        </m:den>
                      </m:f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  ;   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𝑐𝑜𝑡𝐵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4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vi-VN" alt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vi-VN" alt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Mà</a:t>
                </a:r>
                <a:r>
                  <a:rPr lang="en-US" alt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altLang="vi-VN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vi-VN" alt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vi-VN" altLang="vi-VN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B và </a:t>
                </a:r>
                <a:r>
                  <a:rPr lang="en-US" altLang="vi-VN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góc</a:t>
                </a:r>
                <a:r>
                  <a:rPr lang="en-US" alt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vi-VN" altLang="vi-VN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C </a:t>
                </a:r>
                <a:r>
                  <a:rPr lang="vi-VN" altLang="vi-VN" sz="2400" dirty="0">
                    <a:solidFill>
                      <a:schemeClr val="tx1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là hai góc phụ nhau nên : </a:t>
                </a:r>
                <a:endParaRPr lang="en-US" altLang="vi-VN" sz="2400" i="1" dirty="0" smtClean="0">
                  <a:solidFill>
                    <a:schemeClr val="tx1"/>
                  </a:solidFill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𝑠𝑖𝑛𝐶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𝑐𝑜𝑠𝐵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=0,8   </m:t>
                      </m:r>
                    </m:oMath>
                  </m:oMathPara>
                </a14:m>
                <a:endParaRPr lang="en-US" altLang="vi-VN" sz="2400" i="1" dirty="0" smtClean="0">
                  <a:solidFill>
                    <a:schemeClr val="tx1"/>
                  </a:solidFill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𝑐𝑜𝑠𝐶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𝑠𝑖𝑛𝐵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=0,6</m:t>
                      </m:r>
                    </m:oMath>
                  </m:oMathPara>
                </a14:m>
                <a:endParaRPr lang="vi-VN" altLang="vi-VN" sz="2400" dirty="0">
                  <a:solidFill>
                    <a:schemeClr val="tx1"/>
                  </a:solidFill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𝑡𝑎𝑛𝐶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𝑐𝑜𝑡𝐵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4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den>
                      </m:f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    </m:t>
                      </m:r>
                    </m:oMath>
                  </m:oMathPara>
                </a14:m>
                <a:endParaRPr lang="en-US" altLang="vi-VN" sz="2400" i="1" dirty="0" smtClean="0">
                  <a:solidFill>
                    <a:schemeClr val="tx1"/>
                  </a:solidFill>
                  <a:latin typeface="Cambria Math" panose="02040503050406030204" pitchFamily="18" charset="0"/>
                  <a:sym typeface="Symbol" panose="05050102010706020507" pitchFamily="18" charset="2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𝑐𝑜𝑡𝐶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𝑡𝑎𝑛𝐵</m:t>
                      </m:r>
                      <m:r>
                        <a:rPr lang="vi-VN" altLang="vi-VN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f>
                        <m:fPr>
                          <m:ctrlPr>
                            <a:rPr lang="vi-VN" altLang="vi-VN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3</m:t>
                          </m:r>
                        </m:num>
                        <m:den>
                          <m:r>
                            <a:rPr lang="vi-VN" altLang="vi-VN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altLang="vi-VN" sz="2400" dirty="0">
                  <a:solidFill>
                    <a:schemeClr val="bg1"/>
                  </a:solidFill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0589" y="2331140"/>
                <a:ext cx="8957093" cy="4333430"/>
              </a:xfrm>
              <a:prstGeom prst="rect">
                <a:avLst/>
              </a:prstGeom>
              <a:blipFill rotWithShape="0">
                <a:blip r:embed="rId3"/>
                <a:stretch>
                  <a:fillRect l="-1021" t="-1125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120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/>
          <p:nvPr/>
        </p:nvSpPr>
        <p:spPr>
          <a:xfrm>
            <a:off x="2686050" y="914400"/>
            <a:ext cx="4021138" cy="539750"/>
          </a:xfrm>
          <a:prstGeom prst="rect">
            <a:avLst/>
          </a:prstGeom>
          <a:noFill/>
          <a:ln w="9525">
            <a:noFill/>
          </a:ln>
        </p:spPr>
        <p:txBody>
          <a:bodyPr wrap="none" lIns="76800" tIns="38400" rIns="76800" bIns="38400" anchor="t" anchorCtr="0">
            <a:spAutoFit/>
          </a:bodyPr>
          <a:lstStyle/>
          <a:p>
            <a:pPr eaLnBrk="0" hangingPunct="0"/>
            <a:r>
              <a:rPr lang="vi-VN" altLang="en-US" sz="3000" dirty="0">
                <a:solidFill>
                  <a:srgbClr val="FF0000"/>
                </a:solidFill>
                <a:latin typeface="Times New Roman" panose="02020603050405020304" pitchFamily="18" charset="0"/>
              </a:rPr>
              <a:t>HƯỚNG DẪN VỀ NHÀ</a:t>
            </a:r>
            <a:endParaRPr lang="en-US" altLang="en-US" sz="3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8763000" cy="1414780"/>
          </a:xfrm>
          <a:prstGeom prst="rect">
            <a:avLst/>
          </a:prstGeom>
          <a:noFill/>
          <a:ln w="9525">
            <a:noFill/>
          </a:ln>
        </p:spPr>
        <p:txBody>
          <a:bodyPr wrap="square" lIns="76800" tIns="38400" rIns="76800" bIns="38400" anchor="t" anchorCtr="0">
            <a:spAutoFit/>
          </a:bodyPr>
          <a:lstStyle/>
          <a:p>
            <a:pPr eaLnBrk="0" hangingPunct="0"/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*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Ôn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lại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định nghĩa tỉ số lượng giác của một góc nhọn</a:t>
            </a:r>
          </a:p>
          <a:p>
            <a:pPr eaLnBrk="0" hangingPunct="0">
              <a:buChar char="-"/>
            </a:pP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Làm bài tập</a:t>
            </a:r>
            <a:r>
              <a:rPr lang="en-US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 SGK</a:t>
            </a: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: 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1</a:t>
            </a:r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6; 17 SGK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 trang </a:t>
            </a:r>
            <a:r>
              <a:rPr lang="vi-VN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77</a:t>
            </a:r>
          </a:p>
          <a:p>
            <a:pPr eaLnBrk="0" hangingPunct="0"/>
            <a:r>
              <a:rPr lang="en-US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-T</a:t>
            </a:r>
            <a:r>
              <a:rPr lang="vi-VN" altLang="x-none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iết </a:t>
            </a:r>
            <a:r>
              <a:rPr lang="en-US" altLang="x-none" sz="2900" dirty="0">
                <a:solidFill>
                  <a:srgbClr val="1F497D"/>
                </a:solidFill>
                <a:latin typeface="Times New Roman" panose="02020603050405020304" pitchFamily="18" charset="0"/>
              </a:rPr>
              <a:t>8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học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Luyện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tập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 (</a:t>
            </a:r>
            <a:r>
              <a:rPr lang="en-US" sz="2900" dirty="0" err="1" smtClean="0">
                <a:solidFill>
                  <a:srgbClr val="1F497D"/>
                </a:solidFill>
                <a:latin typeface="Times New Roman" panose="02020603050405020304" pitchFamily="18" charset="0"/>
              </a:rPr>
              <a:t>tt</a:t>
            </a:r>
            <a:r>
              <a:rPr lang="en-US" sz="29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)</a:t>
            </a:r>
            <a:endParaRPr lang="en-US" sz="2900" dirty="0">
              <a:solidFill>
                <a:srgbClr val="1F497D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350" y="5334000"/>
            <a:ext cx="869950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76800" tIns="38400" rIns="76800" bIns="38400" anchor="t" anchorCtr="0">
            <a:spAutoFit/>
          </a:bodyPr>
          <a:lstStyle/>
          <a:p>
            <a:pPr eaLnBrk="0" hangingPunct="0"/>
            <a:r>
              <a:rPr lang="vi-VN" altLang="en-US" sz="1500" dirty="0">
                <a:solidFill>
                  <a:srgbClr val="FF0000"/>
                </a:solidFill>
                <a:latin typeface="Times New Roman" panose="02020603050405020304" pitchFamily="18" charset="0"/>
              </a:rPr>
              <a:t>CÁNH CỬA CỦA TRÍ TUỆ KHÔNG BAO GIỜ ĐÓNG LẠI VỚI NHỮNG AI LUÔN NỖ LỰC HỌC TẬP!  </a:t>
            </a:r>
            <a:endParaRPr lang="en-US" altLang="en-US" sz="15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9163" y="-2593"/>
            <a:ext cx="7543800" cy="6905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28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 TẬP (</a:t>
            </a:r>
            <a:r>
              <a:rPr lang="en-US" sz="2800" b="1" kern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tt</a:t>
            </a:r>
            <a:r>
              <a:rPr lang="en-US" sz="28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860108" y="81544"/>
            <a:ext cx="1249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R="0" algn="ctr" defTabSz="914400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kumimoji="0" b="1" kern="1200" cap="none" spc="0" normalizeH="0" baseline="0" noProof="1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 </a:t>
            </a:r>
            <a:r>
              <a:rPr lang="en-US" b="1" noProof="1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kumimoji="0" b="1" kern="1200" cap="none" spc="0" normalizeH="0" baseline="0" noProof="1" smtClean="0">
                <a:solidFill>
                  <a:srgbClr val="FF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b="1" kern="1200" cap="none" spc="0" normalizeH="0" baseline="0" noProof="1">
              <a:solidFill>
                <a:srgbClr val="FF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19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CC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B8E2FF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699</Words>
  <Application>Microsoft Office PowerPoint</Application>
  <PresentationFormat>On-screen Show (4:3)</PresentationFormat>
  <Paragraphs>159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VNI-Times</vt:lpstr>
      <vt:lpstr>Symbol</vt:lpstr>
      <vt:lpstr>Cambria Math</vt:lpstr>
      <vt:lpstr>Arial</vt:lpstr>
      <vt:lpstr>Times New Roman</vt:lpstr>
      <vt:lpstr>Blank Presentation</vt:lpstr>
      <vt:lpstr>Equation</vt:lpstr>
      <vt:lpstr>MathType 6.0 Equation</vt:lpstr>
      <vt:lpstr>PowerPoint Presentation</vt:lpstr>
      <vt:lpstr>Bài 1:Điền vào chỗ trống hoàn thành các công thức sau: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THUC LUONG TRONG TAM GIAC VUONG</dc:title>
  <dc:subject> </dc:subject>
  <dc:creator>TRAN QUOC HUY (SDT: 0973. 962 441)</dc:creator>
  <cp:lastModifiedBy>Tam</cp:lastModifiedBy>
  <cp:revision>654</cp:revision>
  <dcterms:created xsi:type="dcterms:W3CDTF">2005-12-11T16:10:00Z</dcterms:created>
  <dcterms:modified xsi:type="dcterms:W3CDTF">2021-10-08T10:23:18Z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526AC2642A5B4F358536E8E62280CB02</vt:lpwstr>
  </property>
  <property fmtid="{D5CDD505-2E9C-101B-9397-08002B2CF9AE}" pid="3" name="KSOProductBuildVer">
    <vt:lpwstr>1033-11.2.0.10323</vt:lpwstr>
  </property>
</Properties>
</file>